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96" r:id="rId5"/>
    <p:sldId id="297" r:id="rId6"/>
    <p:sldId id="298" r:id="rId7"/>
    <p:sldId id="299" r:id="rId8"/>
    <p:sldId id="286" r:id="rId9"/>
    <p:sldId id="261" r:id="rId10"/>
    <p:sldId id="262" r:id="rId11"/>
    <p:sldId id="265" r:id="rId12"/>
    <p:sldId id="300" r:id="rId13"/>
    <p:sldId id="263" r:id="rId14"/>
    <p:sldId id="267" r:id="rId15"/>
    <p:sldId id="301" r:id="rId16"/>
    <p:sldId id="279" r:id="rId17"/>
    <p:sldId id="280"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B7AA4C-B32B-43F6-8F24-D892BE13CD0C}" v="16" dt="2025-04-08T16:00:58.246"/>
  </p1510:revLst>
</p1510:revInfo>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7887" autoAdjust="0"/>
  </p:normalViewPr>
  <p:slideViewPr>
    <p:cSldViewPr snapToGrid="0" showGuides="1">
      <p:cViewPr varScale="1">
        <p:scale>
          <a:sx n="110" d="100"/>
          <a:sy n="110" d="100"/>
        </p:scale>
        <p:origin x="516"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NZALEZ VAZQUEZ Jesus (CANDRIAM)" userId="baba3b23-d11d-4f54-b3e3-229518869320" providerId="ADAL" clId="{94B7AA4C-B32B-43F6-8F24-D892BE13CD0C}"/>
    <pc:docChg chg="custSel addSld modSld">
      <pc:chgData name="GONZALEZ VAZQUEZ Jesus (CANDRIAM)" userId="baba3b23-d11d-4f54-b3e3-229518869320" providerId="ADAL" clId="{94B7AA4C-B32B-43F6-8F24-D892BE13CD0C}" dt="2025-04-08T16:01:07.060" v="72" actId="1076"/>
      <pc:docMkLst>
        <pc:docMk/>
      </pc:docMkLst>
      <pc:sldChg chg="addSp delSp modSp mod">
        <pc:chgData name="GONZALEZ VAZQUEZ Jesus (CANDRIAM)" userId="baba3b23-d11d-4f54-b3e3-229518869320" providerId="ADAL" clId="{94B7AA4C-B32B-43F6-8F24-D892BE13CD0C}" dt="2025-04-08T15:28:09.366" v="40" actId="1076"/>
        <pc:sldMkLst>
          <pc:docMk/>
          <pc:sldMk cId="3666674671" sldId="261"/>
        </pc:sldMkLst>
        <pc:picChg chg="del">
          <ac:chgData name="GONZALEZ VAZQUEZ Jesus (CANDRIAM)" userId="baba3b23-d11d-4f54-b3e3-229518869320" providerId="ADAL" clId="{94B7AA4C-B32B-43F6-8F24-D892BE13CD0C}" dt="2025-04-08T15:14:30.365" v="0" actId="478"/>
          <ac:picMkLst>
            <pc:docMk/>
            <pc:sldMk cId="3666674671" sldId="261"/>
            <ac:picMk id="5" creationId="{AF40DCC2-4834-4EF4-6E39-00F4854B6AC3}"/>
          </ac:picMkLst>
        </pc:picChg>
        <pc:picChg chg="add del mod ord">
          <ac:chgData name="GONZALEZ VAZQUEZ Jesus (CANDRIAM)" userId="baba3b23-d11d-4f54-b3e3-229518869320" providerId="ADAL" clId="{94B7AA4C-B32B-43F6-8F24-D892BE13CD0C}" dt="2025-04-08T15:27:45.289" v="32" actId="478"/>
          <ac:picMkLst>
            <pc:docMk/>
            <pc:sldMk cId="3666674671" sldId="261"/>
            <ac:picMk id="7" creationId="{C395E514-C0D2-2A3F-15D5-A51A8F9CD0E7}"/>
          </ac:picMkLst>
        </pc:picChg>
        <pc:picChg chg="add mod ord">
          <ac:chgData name="GONZALEZ VAZQUEZ Jesus (CANDRIAM)" userId="baba3b23-d11d-4f54-b3e3-229518869320" providerId="ADAL" clId="{94B7AA4C-B32B-43F6-8F24-D892BE13CD0C}" dt="2025-04-08T15:28:09.366" v="40" actId="1076"/>
          <ac:picMkLst>
            <pc:docMk/>
            <pc:sldMk cId="3666674671" sldId="261"/>
            <ac:picMk id="9" creationId="{19F0C17F-9EB6-1F4C-D36C-691CA9BCBD94}"/>
          </ac:picMkLst>
        </pc:picChg>
      </pc:sldChg>
      <pc:sldChg chg="addSp delSp modSp mod">
        <pc:chgData name="GONZALEZ VAZQUEZ Jesus (CANDRIAM)" userId="baba3b23-d11d-4f54-b3e3-229518869320" providerId="ADAL" clId="{94B7AA4C-B32B-43F6-8F24-D892BE13CD0C}" dt="2025-04-08T15:26:10.225" v="16" actId="478"/>
        <pc:sldMkLst>
          <pc:docMk/>
          <pc:sldMk cId="729609147" sldId="265"/>
        </pc:sldMkLst>
        <pc:spChg chg="mod">
          <ac:chgData name="GONZALEZ VAZQUEZ Jesus (CANDRIAM)" userId="baba3b23-d11d-4f54-b3e3-229518869320" providerId="ADAL" clId="{94B7AA4C-B32B-43F6-8F24-D892BE13CD0C}" dt="2025-04-08T15:22:41.467" v="7" actId="1076"/>
          <ac:spMkLst>
            <pc:docMk/>
            <pc:sldMk cId="729609147" sldId="265"/>
            <ac:spMk id="3" creationId="{FACE640F-7F5A-BDB7-205D-765FA80B6796}"/>
          </ac:spMkLst>
        </pc:spChg>
        <pc:picChg chg="add del mod">
          <ac:chgData name="GONZALEZ VAZQUEZ Jesus (CANDRIAM)" userId="baba3b23-d11d-4f54-b3e3-229518869320" providerId="ADAL" clId="{94B7AA4C-B32B-43F6-8F24-D892BE13CD0C}" dt="2025-04-08T15:26:10.225" v="16" actId="478"/>
          <ac:picMkLst>
            <pc:docMk/>
            <pc:sldMk cId="729609147" sldId="265"/>
            <ac:picMk id="5" creationId="{E3B20C5B-230E-372E-183B-976EC49B1ACE}"/>
          </ac:picMkLst>
        </pc:picChg>
      </pc:sldChg>
      <pc:sldChg chg="addSp modSp add mod">
        <pc:chgData name="GONZALEZ VAZQUEZ Jesus (CANDRIAM)" userId="baba3b23-d11d-4f54-b3e3-229518869320" providerId="ADAL" clId="{94B7AA4C-B32B-43F6-8F24-D892BE13CD0C}" dt="2025-04-08T15:26:54.399" v="31" actId="14100"/>
        <pc:sldMkLst>
          <pc:docMk/>
          <pc:sldMk cId="34135539" sldId="300"/>
        </pc:sldMkLst>
        <pc:picChg chg="add mod">
          <ac:chgData name="GONZALEZ VAZQUEZ Jesus (CANDRIAM)" userId="baba3b23-d11d-4f54-b3e3-229518869320" providerId="ADAL" clId="{94B7AA4C-B32B-43F6-8F24-D892BE13CD0C}" dt="2025-04-08T15:26:47.185" v="29" actId="14100"/>
          <ac:picMkLst>
            <pc:docMk/>
            <pc:sldMk cId="34135539" sldId="300"/>
            <ac:picMk id="5" creationId="{D849B9A6-10EF-3768-AA3E-544AA2D959AA}"/>
          </ac:picMkLst>
        </pc:picChg>
        <pc:picChg chg="add mod">
          <ac:chgData name="GONZALEZ VAZQUEZ Jesus (CANDRIAM)" userId="baba3b23-d11d-4f54-b3e3-229518869320" providerId="ADAL" clId="{94B7AA4C-B32B-43F6-8F24-D892BE13CD0C}" dt="2025-04-08T15:26:54.399" v="31" actId="14100"/>
          <ac:picMkLst>
            <pc:docMk/>
            <pc:sldMk cId="34135539" sldId="300"/>
            <ac:picMk id="7" creationId="{5FC38540-A2FE-5E60-8C0F-244F0524B3BC}"/>
          </ac:picMkLst>
        </pc:picChg>
      </pc:sldChg>
      <pc:sldChg chg="addSp delSp modSp add mod modAnim">
        <pc:chgData name="GONZALEZ VAZQUEZ Jesus (CANDRIAM)" userId="baba3b23-d11d-4f54-b3e3-229518869320" providerId="ADAL" clId="{94B7AA4C-B32B-43F6-8F24-D892BE13CD0C}" dt="2025-04-08T16:01:07.060" v="72" actId="1076"/>
        <pc:sldMkLst>
          <pc:docMk/>
          <pc:sldMk cId="3696804993" sldId="301"/>
        </pc:sldMkLst>
        <pc:spChg chg="add del mod">
          <ac:chgData name="GONZALEZ VAZQUEZ Jesus (CANDRIAM)" userId="baba3b23-d11d-4f54-b3e3-229518869320" providerId="ADAL" clId="{94B7AA4C-B32B-43F6-8F24-D892BE13CD0C}" dt="2025-04-08T16:01:07.060" v="72" actId="1076"/>
          <ac:spMkLst>
            <pc:docMk/>
            <pc:sldMk cId="3696804993" sldId="301"/>
            <ac:spMk id="6" creationId="{F3D6C1DE-2174-A27A-C08E-BE945149FB3C}"/>
          </ac:spMkLst>
        </pc:spChg>
        <pc:graphicFrameChg chg="del mod modGraphic">
          <ac:chgData name="GONZALEZ VAZQUEZ Jesus (CANDRIAM)" userId="baba3b23-d11d-4f54-b3e3-229518869320" providerId="ADAL" clId="{94B7AA4C-B32B-43F6-8F24-D892BE13CD0C}" dt="2025-04-08T15:56:40.673" v="45" actId="21"/>
          <ac:graphicFrameMkLst>
            <pc:docMk/>
            <pc:sldMk cId="3696804993" sldId="301"/>
            <ac:graphicFrameMk id="4" creationId="{E17B12D1-FE0D-C90A-6786-7192D9D02103}"/>
          </ac:graphicFrameMkLst>
        </pc:graphicFrameChg>
        <pc:graphicFrameChg chg="add mod">
          <ac:chgData name="GONZALEZ VAZQUEZ Jesus (CANDRIAM)" userId="baba3b23-d11d-4f54-b3e3-229518869320" providerId="ADAL" clId="{94B7AA4C-B32B-43F6-8F24-D892BE13CD0C}" dt="2025-04-08T15:56:42.934" v="46"/>
          <ac:graphicFrameMkLst>
            <pc:docMk/>
            <pc:sldMk cId="3696804993" sldId="301"/>
            <ac:graphicFrameMk id="7" creationId="{E17B12D1-FE0D-C90A-6786-7192D9D02103}"/>
          </ac:graphicFrameMkLst>
        </pc:graphicFrameChg>
        <pc:graphicFrameChg chg="add mod">
          <ac:chgData name="GONZALEZ VAZQUEZ Jesus (CANDRIAM)" userId="baba3b23-d11d-4f54-b3e3-229518869320" providerId="ADAL" clId="{94B7AA4C-B32B-43F6-8F24-D892BE13CD0C}" dt="2025-04-08T15:56:55.333" v="48"/>
          <ac:graphicFrameMkLst>
            <pc:docMk/>
            <pc:sldMk cId="3696804993" sldId="301"/>
            <ac:graphicFrameMk id="8" creationId="{8B48A2C3-188D-2C60-A028-CF1A282CF96D}"/>
          </ac:graphicFrameMkLst>
        </pc:graphicFrameChg>
        <pc:picChg chg="add mod">
          <ac:chgData name="GONZALEZ VAZQUEZ Jesus (CANDRIAM)" userId="baba3b23-d11d-4f54-b3e3-229518869320" providerId="ADAL" clId="{94B7AA4C-B32B-43F6-8F24-D892BE13CD0C}" dt="2025-04-08T15:59:43.140" v="57" actId="1076"/>
          <ac:picMkLst>
            <pc:docMk/>
            <pc:sldMk cId="3696804993" sldId="301"/>
            <ac:picMk id="10" creationId="{1BAD5CB0-91F0-72F3-099B-00A7B37E0004}"/>
          </ac:picMkLst>
        </pc:picChg>
        <pc:picChg chg="add mod">
          <ac:chgData name="GONZALEZ VAZQUEZ Jesus (CANDRIAM)" userId="baba3b23-d11d-4f54-b3e3-229518869320" providerId="ADAL" clId="{94B7AA4C-B32B-43F6-8F24-D892BE13CD0C}" dt="2025-04-08T16:00:08.553" v="63" actId="1076"/>
          <ac:picMkLst>
            <pc:docMk/>
            <pc:sldMk cId="3696804993" sldId="301"/>
            <ac:picMk id="12" creationId="{A891E2FC-9756-C9AC-BF34-391A27B98E01}"/>
          </ac:picMkLst>
        </pc:picChg>
        <pc:picChg chg="add mod ord">
          <ac:chgData name="GONZALEZ VAZQUEZ Jesus (CANDRIAM)" userId="baba3b23-d11d-4f54-b3e3-229518869320" providerId="ADAL" clId="{94B7AA4C-B32B-43F6-8F24-D892BE13CD0C}" dt="2025-04-08T16:00:50.063" v="70" actId="167"/>
          <ac:picMkLst>
            <pc:docMk/>
            <pc:sldMk cId="3696804993" sldId="301"/>
            <ac:picMk id="14" creationId="{42968C9D-F8EB-FEA9-D821-683FE5B18A2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5" qsCatId="simple" csTypeId="urn:microsoft.com/office/officeart/2005/8/colors/accent1_2" csCatId="accent1" phldr="1"/>
      <dgm:spPr/>
      <dgm:t>
        <a:bodyPr/>
        <a:lstStyle/>
        <a:p>
          <a:endParaRPr lang="en-US"/>
        </a:p>
      </dgm:t>
    </dgm:pt>
    <dgm:pt modelId="{A8C03FBB-4A75-4460-AEA6-DEAEB9C61496}">
      <dgm:prSet phldrT="[Text]" phldr="0"/>
      <dgm:spPr/>
      <dgm:t>
        <a:bodyPr/>
        <a:lstStyle/>
        <a:p>
          <a:pPr>
            <a:defRPr b="1"/>
          </a:pPr>
          <a:r>
            <a:rPr lang="en-US" dirty="0">
              <a:solidFill>
                <a:schemeClr val="accent2">
                  <a:lumMod val="25000"/>
                </a:schemeClr>
              </a:solidFill>
              <a:latin typeface="+mn-lt"/>
            </a:rPr>
            <a:t>Q3</a:t>
          </a:r>
        </a:p>
      </dgm:t>
    </dgm:pt>
    <dgm:pt modelId="{4E972F7F-4B1B-47AA-A25B-1FFC561F1C76}" type="parTrans" cxnId="{D3D81948-D963-4D1E-AE16-9705EAF510FC}">
      <dgm:prSet/>
      <dgm:spPr/>
      <dgm:t>
        <a:bodyPr/>
        <a:lstStyle/>
        <a:p>
          <a:endParaRPr lang="en-US">
            <a:latin typeface="+mn-lt"/>
          </a:endParaRPr>
        </a:p>
      </dgm:t>
    </dgm:pt>
    <dgm:pt modelId="{67361508-930A-4A23-8CFC-BB56DA645C3C}" type="sibTrans" cxnId="{D3D81948-D963-4D1E-AE16-9705EAF510FC}">
      <dgm:prSet/>
      <dgm:spPr/>
      <dgm:t>
        <a:bodyPr/>
        <a:lstStyle/>
        <a:p>
          <a:endParaRPr lang="en-US">
            <a:latin typeface="+mn-lt"/>
          </a:endParaRPr>
        </a:p>
      </dgm:t>
    </dgm:pt>
    <dgm:pt modelId="{5E71F362-34DF-4EEC-92A3-0EFE450E05E4}">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Market research</a:t>
          </a:r>
        </a:p>
      </dgm:t>
    </dgm:pt>
    <dgm:pt modelId="{8E5EE4D1-908E-455C-B8B3-281AD42DEC9A}" type="parTrans" cxnId="{B99CA6C9-28D1-4DDB-B8EC-AED73AD115CA}">
      <dgm:prSet/>
      <dgm:spPr/>
      <dgm:t>
        <a:bodyPr/>
        <a:lstStyle/>
        <a:p>
          <a:endParaRPr lang="en-US">
            <a:latin typeface="+mn-lt"/>
          </a:endParaRPr>
        </a:p>
      </dgm:t>
    </dgm:pt>
    <dgm:pt modelId="{B208B24A-E9FD-40A9-B764-FB7C2B7ED8B9}" type="sibTrans" cxnId="{B99CA6C9-28D1-4DDB-B8EC-AED73AD115CA}">
      <dgm:prSet/>
      <dgm:spPr/>
      <dgm:t>
        <a:bodyPr/>
        <a:lstStyle/>
        <a:p>
          <a:endParaRPr lang="en-US">
            <a:latin typeface="+mn-lt"/>
          </a:endParaRPr>
        </a:p>
      </dgm:t>
    </dgm:pt>
    <dgm:pt modelId="{91969DED-4CB8-4A14-A50B-3F7B848E46B5}">
      <dgm:prSet phldrT="[Text]" phldr="0"/>
      <dgm:spPr/>
      <dgm:t>
        <a:bodyPr/>
        <a:lstStyle/>
        <a:p>
          <a:pPr>
            <a:defRPr b="1"/>
          </a:pPr>
          <a:r>
            <a:rPr lang="en-US" dirty="0">
              <a:solidFill>
                <a:schemeClr val="accent2">
                  <a:lumMod val="25000"/>
                </a:schemeClr>
              </a:solidFill>
              <a:latin typeface="+mn-lt"/>
            </a:rPr>
            <a:t>Q4</a:t>
          </a:r>
        </a:p>
      </dgm:t>
    </dgm:pt>
    <dgm:pt modelId="{441CD73D-85E1-42A6-BCF8-362A3247E2F3}" type="parTrans" cxnId="{537F2ED0-8BD0-4AD5-B60D-89B660EDA1AC}">
      <dgm:prSet/>
      <dgm:spPr/>
      <dgm:t>
        <a:bodyPr/>
        <a:lstStyle/>
        <a:p>
          <a:endParaRPr lang="en-US">
            <a:latin typeface="+mn-lt"/>
          </a:endParaRPr>
        </a:p>
      </dgm:t>
    </dgm:pt>
    <dgm:pt modelId="{81CA8AA2-C0C3-4381-BA8B-413EDD578B83}" type="sibTrans" cxnId="{537F2ED0-8BD0-4AD5-B60D-89B660EDA1AC}">
      <dgm:prSet/>
      <dgm:spPr/>
      <dgm:t>
        <a:bodyPr/>
        <a:lstStyle/>
        <a:p>
          <a:endParaRPr lang="en-US">
            <a:latin typeface="+mn-lt"/>
          </a:endParaRPr>
        </a:p>
      </dgm:t>
    </dgm:pt>
    <dgm:pt modelId="{8A04F340-E8E1-4146-9905-E7ADCAEAABD7}">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Product development</a:t>
          </a:r>
        </a:p>
      </dgm:t>
    </dgm:pt>
    <dgm:pt modelId="{4EBD5EC2-45ED-4ED6-8376-97D155A911AE}" type="parTrans" cxnId="{E636BFFB-0404-4D4B-B3F0-C64FDFD9DDEF}">
      <dgm:prSet/>
      <dgm:spPr/>
      <dgm:t>
        <a:bodyPr/>
        <a:lstStyle/>
        <a:p>
          <a:endParaRPr lang="en-US">
            <a:latin typeface="+mn-lt"/>
          </a:endParaRPr>
        </a:p>
      </dgm:t>
    </dgm:pt>
    <dgm:pt modelId="{F9CD2A04-6A34-4104-A971-391788B88F55}" type="sibTrans" cxnId="{E636BFFB-0404-4D4B-B3F0-C64FDFD9DDEF}">
      <dgm:prSet/>
      <dgm:spPr/>
      <dgm:t>
        <a:bodyPr/>
        <a:lstStyle/>
        <a:p>
          <a:endParaRPr lang="en-US">
            <a:latin typeface="+mn-lt"/>
          </a:endParaRPr>
        </a:p>
      </dgm:t>
    </dgm:pt>
    <dgm:pt modelId="{3CC73758-10C1-47F8-AFA7-1A986D4DDD60}">
      <dgm:prSet phldrT="[Text]" phldr="0"/>
      <dgm:spPr/>
      <dgm:t>
        <a:bodyPr/>
        <a:lstStyle/>
        <a:p>
          <a:pPr>
            <a:defRPr b="1"/>
          </a:pPr>
          <a:r>
            <a:rPr lang="en-US" dirty="0">
              <a:solidFill>
                <a:schemeClr val="accent2">
                  <a:lumMod val="25000"/>
                </a:schemeClr>
              </a:solidFill>
              <a:latin typeface="+mn-lt"/>
            </a:rPr>
            <a:t>Q1</a:t>
          </a:r>
        </a:p>
      </dgm:t>
    </dgm:pt>
    <dgm:pt modelId="{FF6AE4B6-4A2F-49EE-9316-9AF55E77838B}" type="parTrans" cxnId="{4A69F85D-5C15-48FD-893A-B3050E1BADEB}">
      <dgm:prSet/>
      <dgm:spPr/>
      <dgm:t>
        <a:bodyPr/>
        <a:lstStyle/>
        <a:p>
          <a:endParaRPr lang="en-US">
            <a:latin typeface="+mn-lt"/>
          </a:endParaRPr>
        </a:p>
      </dgm:t>
    </dgm:pt>
    <dgm:pt modelId="{D8170BBA-6035-4773-8431-FEDD687647FF}" type="sibTrans" cxnId="{4A69F85D-5C15-48FD-893A-B3050E1BADEB}">
      <dgm:prSet/>
      <dgm:spPr/>
      <dgm:t>
        <a:bodyPr/>
        <a:lstStyle/>
        <a:p>
          <a:endParaRPr lang="en-US">
            <a:latin typeface="+mn-lt"/>
          </a:endParaRPr>
        </a:p>
      </dgm:t>
    </dgm:pt>
    <dgm:pt modelId="{FD9CA14A-483C-4869-B0C1-7C5FB7EEDBCC}">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 User testing</a:t>
          </a:r>
        </a:p>
      </dgm:t>
    </dgm:pt>
    <dgm:pt modelId="{8182A92F-45BA-4CD1-8E43-0B0810A50FEB}" type="parTrans" cxnId="{5EDA943F-300F-408A-A52E-3D5140FD5C22}">
      <dgm:prSet/>
      <dgm:spPr/>
      <dgm:t>
        <a:bodyPr/>
        <a:lstStyle/>
        <a:p>
          <a:endParaRPr lang="en-US">
            <a:latin typeface="+mn-lt"/>
          </a:endParaRPr>
        </a:p>
      </dgm:t>
    </dgm:pt>
    <dgm:pt modelId="{914BB93C-EA8A-4B5B-8F06-30DA7C7F4B7B}" type="sibTrans" cxnId="{5EDA943F-300F-408A-A52E-3D5140FD5C22}">
      <dgm:prSet/>
      <dgm:spPr/>
      <dgm:t>
        <a:bodyPr/>
        <a:lstStyle/>
        <a:p>
          <a:endParaRPr lang="en-US">
            <a:latin typeface="+mn-lt"/>
          </a:endParaRPr>
        </a:p>
      </dgm:t>
    </dgm:pt>
    <dgm:pt modelId="{D2FE027B-4161-41E1-B4D4-02AECB2E3FA0}">
      <dgm:prSet phldrT="[Text]" phldr="0"/>
      <dgm:spPr/>
      <dgm:t>
        <a:bodyPr/>
        <a:lstStyle/>
        <a:p>
          <a:pPr>
            <a:defRPr b="1"/>
          </a:pPr>
          <a:r>
            <a:rPr lang="en-US" dirty="0">
              <a:solidFill>
                <a:schemeClr val="accent2">
                  <a:lumMod val="25000"/>
                </a:schemeClr>
              </a:solidFill>
              <a:latin typeface="+mn-lt"/>
            </a:rPr>
            <a:t>Q2</a:t>
          </a:r>
        </a:p>
      </dgm:t>
    </dgm:pt>
    <dgm:pt modelId="{88680CFE-3CE0-4842-B3D3-716D3B671238}" type="parTrans" cxnId="{4F4F82A2-02F1-492B-96C1-46C070BEFCE3}">
      <dgm:prSet/>
      <dgm:spPr/>
      <dgm:t>
        <a:bodyPr/>
        <a:lstStyle/>
        <a:p>
          <a:endParaRPr lang="en-US">
            <a:latin typeface="+mn-lt"/>
          </a:endParaRPr>
        </a:p>
      </dgm:t>
    </dgm:pt>
    <dgm:pt modelId="{4D59E06B-629C-40B5-96D3-423B7A56C945}" type="sibTrans" cxnId="{4F4F82A2-02F1-492B-96C1-46C070BEFCE3}">
      <dgm:prSet/>
      <dgm:spPr/>
      <dgm:t>
        <a:bodyPr/>
        <a:lstStyle/>
        <a:p>
          <a:endParaRPr lang="en-US">
            <a:latin typeface="+mn-lt"/>
          </a:endParaRPr>
        </a:p>
      </dgm:t>
    </dgm:pt>
    <dgm:pt modelId="{2BE415B7-7185-4956-8487-237B40BC0EE5}">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Product launch</a:t>
          </a:r>
        </a:p>
      </dgm:t>
    </dgm:pt>
    <dgm:pt modelId="{A38E847E-0D1D-4F40-9A71-4D5999ADE08B}" type="parTrans" cxnId="{CB32A309-9CA9-4554-941D-519A91A9E733}">
      <dgm:prSet/>
      <dgm:spPr/>
      <dgm:t>
        <a:bodyPr/>
        <a:lstStyle/>
        <a:p>
          <a:endParaRPr lang="en-US">
            <a:latin typeface="+mn-lt"/>
          </a:endParaRPr>
        </a:p>
      </dgm:t>
    </dgm:pt>
    <dgm:pt modelId="{F0D1C61C-E3F2-49BA-A2D8-C04A81308E5D}" type="sibTrans" cxnId="{CB32A309-9CA9-4554-941D-519A91A9E733}">
      <dgm:prSet/>
      <dgm:spPr/>
      <dgm:t>
        <a:bodyPr/>
        <a:lstStyle/>
        <a:p>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956594"/>
          <a:ext cx="6619875" cy="0"/>
        </a:xfrm>
        <a:prstGeom prst="line">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sp:spPr>
      <dsp:style>
        <a:lnRef idx="1">
          <a:scrgbClr r="0" g="0" b="0"/>
        </a:lnRef>
        <a:fillRef idx="1">
          <a:scrgbClr r="0" g="0" b="0"/>
        </a:fillRef>
        <a:effectRef idx="2">
          <a:scrgbClr r="0" g="0" b="0"/>
        </a:effectRef>
        <a:fontRef idx="minor"/>
      </dsp:style>
    </dsp:sp>
    <dsp:sp modelId="{FE5C7F33-9326-49FB-89A3-8A20163AD994}">
      <dsp:nvSpPr>
        <dsp:cNvPr id="0" name=""/>
        <dsp:cNvSpPr/>
      </dsp:nvSpPr>
      <dsp:spPr>
        <a:xfrm>
          <a:off x="146846" y="2101381"/>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25000"/>
                </a:schemeClr>
              </a:solidFill>
              <a:latin typeface="+mn-lt"/>
            </a:rPr>
            <a:t>Q3</a:t>
          </a:r>
        </a:p>
      </dsp:txBody>
      <dsp:txXfrm>
        <a:off x="146846" y="2101381"/>
        <a:ext cx="2124824" cy="442190"/>
      </dsp:txXfrm>
    </dsp:sp>
    <dsp:sp modelId="{BA29120C-7C6B-4F62-9079-4AD528BC0744}">
      <dsp:nvSpPr>
        <dsp:cNvPr id="0" name=""/>
        <dsp:cNvSpPr/>
      </dsp:nvSpPr>
      <dsp:spPr>
        <a:xfrm>
          <a:off x="1971" y="545889"/>
          <a:ext cx="2414573" cy="6671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Market research</a:t>
          </a:r>
        </a:p>
      </dsp:txBody>
      <dsp:txXfrm>
        <a:off x="34541" y="578459"/>
        <a:ext cx="2349433" cy="602058"/>
      </dsp:txXfrm>
    </dsp:sp>
    <dsp:sp modelId="{A95DB80B-444A-4D69-B205-3A801BB8524A}">
      <dsp:nvSpPr>
        <dsp:cNvPr id="0" name=""/>
        <dsp:cNvSpPr/>
      </dsp:nvSpPr>
      <dsp:spPr>
        <a:xfrm>
          <a:off x="1209258"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547298" y="1369615"/>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25000"/>
                </a:schemeClr>
              </a:solidFill>
              <a:latin typeface="+mn-lt"/>
            </a:rPr>
            <a:t>Q4</a:t>
          </a:r>
        </a:p>
      </dsp:txBody>
      <dsp:txXfrm>
        <a:off x="1547298" y="1369615"/>
        <a:ext cx="2124824" cy="442190"/>
      </dsp:txXfrm>
    </dsp:sp>
    <dsp:sp modelId="{FA19A0AA-8B0B-4AA8-A80D-08CFFDD3F112}">
      <dsp:nvSpPr>
        <dsp:cNvPr id="0" name=""/>
        <dsp:cNvSpPr/>
      </dsp:nvSpPr>
      <dsp:spPr>
        <a:xfrm>
          <a:off x="1179909"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ADAA0C9-3E42-4088-8622-30E9F6EA139A}">
      <dsp:nvSpPr>
        <dsp:cNvPr id="0" name=""/>
        <dsp:cNvSpPr/>
      </dsp:nvSpPr>
      <dsp:spPr>
        <a:xfrm>
          <a:off x="1402424" y="2700099"/>
          <a:ext cx="2414573"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Product development</a:t>
          </a:r>
        </a:p>
      </dsp:txBody>
      <dsp:txXfrm>
        <a:off x="1447208" y="2744883"/>
        <a:ext cx="2325005" cy="827830"/>
      </dsp:txXfrm>
    </dsp:sp>
    <dsp:sp modelId="{DBD74D6B-057A-432C-9067-BF618C19EB2A}">
      <dsp:nvSpPr>
        <dsp:cNvPr id="0" name=""/>
        <dsp:cNvSpPr/>
      </dsp:nvSpPr>
      <dsp:spPr>
        <a:xfrm>
          <a:off x="2609711" y="1956593"/>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947751" y="2101381"/>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25000"/>
                </a:schemeClr>
              </a:solidFill>
              <a:latin typeface="+mn-lt"/>
            </a:rPr>
            <a:t>Q1</a:t>
          </a:r>
        </a:p>
      </dsp:txBody>
      <dsp:txXfrm>
        <a:off x="2947751" y="2101381"/>
        <a:ext cx="2124824" cy="442190"/>
      </dsp:txXfrm>
    </dsp:sp>
    <dsp:sp modelId="{0F979253-FD39-4920-BFCA-78C564B167EA}">
      <dsp:nvSpPr>
        <dsp:cNvPr id="0" name=""/>
        <dsp:cNvSpPr/>
      </dsp:nvSpPr>
      <dsp:spPr>
        <a:xfrm>
          <a:off x="2580362"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0D48281-565D-47A3-9B6C-576231178549}">
      <dsp:nvSpPr>
        <dsp:cNvPr id="0" name=""/>
        <dsp:cNvSpPr/>
      </dsp:nvSpPr>
      <dsp:spPr>
        <a:xfrm>
          <a:off x="2802877" y="545889"/>
          <a:ext cx="2414573" cy="6671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 User testing</a:t>
          </a:r>
        </a:p>
      </dsp:txBody>
      <dsp:txXfrm>
        <a:off x="2835447" y="578459"/>
        <a:ext cx="2349433" cy="602058"/>
      </dsp:txXfrm>
    </dsp:sp>
    <dsp:sp modelId="{DCAE8A46-752C-4E82-84CE-E790E1F2918E}">
      <dsp:nvSpPr>
        <dsp:cNvPr id="0" name=""/>
        <dsp:cNvSpPr/>
      </dsp:nvSpPr>
      <dsp:spPr>
        <a:xfrm>
          <a:off x="4010163"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348204" y="1369615"/>
          <a:ext cx="212482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25000"/>
                </a:schemeClr>
              </a:solidFill>
              <a:latin typeface="+mn-lt"/>
            </a:rPr>
            <a:t>Q2</a:t>
          </a:r>
        </a:p>
      </dsp:txBody>
      <dsp:txXfrm>
        <a:off x="4348204" y="1369615"/>
        <a:ext cx="2124824" cy="442190"/>
      </dsp:txXfrm>
    </dsp:sp>
    <dsp:sp modelId="{B6459BF8-D2C3-4018-9C28-98667DC203F4}">
      <dsp:nvSpPr>
        <dsp:cNvPr id="0" name=""/>
        <dsp:cNvSpPr/>
      </dsp:nvSpPr>
      <dsp:spPr>
        <a:xfrm>
          <a:off x="3980814"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C3A59BD-6D45-4573-B098-8CB5207F194D}">
      <dsp:nvSpPr>
        <dsp:cNvPr id="0" name=""/>
        <dsp:cNvSpPr/>
      </dsp:nvSpPr>
      <dsp:spPr>
        <a:xfrm>
          <a:off x="4203329" y="2700099"/>
          <a:ext cx="2414573" cy="6671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Product launch</a:t>
          </a:r>
        </a:p>
      </dsp:txBody>
      <dsp:txXfrm>
        <a:off x="4235899" y="2732669"/>
        <a:ext cx="2349433" cy="602058"/>
      </dsp:txXfrm>
    </dsp:sp>
    <dsp:sp modelId="{086FB9B1-82B2-4197-8B33-6E7FF94F8D2E}">
      <dsp:nvSpPr>
        <dsp:cNvPr id="0" name=""/>
        <dsp:cNvSpPr/>
      </dsp:nvSpPr>
      <dsp:spPr>
        <a:xfrm>
          <a:off x="5410616" y="1956593"/>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381267"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4/8/2025</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4/8/2025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dirty="0"/>
          </a:p>
        </p:txBody>
      </p:sp>
    </p:spTree>
    <p:extLst>
      <p:ext uri="{BB962C8B-B14F-4D97-AF65-F5344CB8AC3E}">
        <p14:creationId xmlns:p14="http://schemas.microsoft.com/office/powerpoint/2010/main" val="3442190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Rounded Rectangle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dirty="0"/>
              <a:t>8/6/20XX</a:t>
            </a: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jesusbasail.com/" TargetMode="External"/><Relationship Id="rId2" Type="http://schemas.openxmlformats.org/officeDocument/2006/relationships/image" Target="../media/image35.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12648" y="400593"/>
            <a:ext cx="10954512" cy="2939143"/>
          </a:xfrm>
        </p:spPr>
        <p:txBody>
          <a:bodyPr anchor="b"/>
          <a:lstStyle/>
          <a:p>
            <a:r>
              <a:rPr lang="en-US" dirty="0"/>
              <a:t>Unlocking longevity</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12648" y="3583577"/>
            <a:ext cx="10954512" cy="1307592"/>
          </a:xfrm>
        </p:spPr>
        <p:txBody>
          <a:bodyPr vert="horz" lIns="91440" tIns="45720" rIns="91440" bIns="45720" rtlCol="0" anchor="t">
            <a:noAutofit/>
          </a:bodyPr>
          <a:lstStyle/>
          <a:p>
            <a:r>
              <a:rPr lang="en-US" dirty="0"/>
              <a:t>The science behind youth extension</a:t>
            </a:r>
          </a:p>
          <a:p>
            <a:r>
              <a:rPr lang="en-US" sz="2400" dirty="0"/>
              <a:t>Navigating the overwhelming landscape of longevity research and commercial claims</a:t>
            </a:r>
          </a:p>
        </p:txBody>
      </p:sp>
      <p:sp>
        <p:nvSpPr>
          <p:cNvPr id="4" name="Subtitle 2">
            <a:extLst>
              <a:ext uri="{FF2B5EF4-FFF2-40B4-BE49-F238E27FC236}">
                <a16:creationId xmlns:a16="http://schemas.microsoft.com/office/drawing/2014/main" id="{224ECABE-A4A5-EC3F-6CCB-6448866BDC7F}"/>
              </a:ext>
            </a:extLst>
          </p:cNvPr>
          <p:cNvSpPr txBox="1">
            <a:spLocks/>
          </p:cNvSpPr>
          <p:nvPr/>
        </p:nvSpPr>
        <p:spPr>
          <a:xfrm>
            <a:off x="6844936" y="5643154"/>
            <a:ext cx="5547361" cy="95794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3200" b="0" i="0" kern="1200" cap="all" baseline="0">
                <a:solidFill>
                  <a:schemeClr val="accent2">
                    <a:lumMod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2400" dirty="0"/>
              <a:t>Jesus Gonzalez Vazquez</a:t>
            </a:r>
          </a:p>
          <a:p>
            <a:pPr>
              <a:spcBef>
                <a:spcPts val="0"/>
              </a:spcBef>
            </a:pPr>
            <a:r>
              <a:rPr lang="en-US" sz="1600" dirty="0"/>
              <a:t>Capstone project</a:t>
            </a:r>
          </a:p>
          <a:p>
            <a:pPr>
              <a:spcBef>
                <a:spcPts val="0"/>
              </a:spcBef>
            </a:pPr>
            <a:r>
              <a:rPr lang="en-US" sz="1600" dirty="0" err="1"/>
              <a:t>Neuefische</a:t>
            </a:r>
            <a:r>
              <a:rPr lang="en-US" sz="1600" dirty="0"/>
              <a:t> school and pool of digital talent</a:t>
            </a:r>
          </a:p>
        </p:txBody>
      </p:sp>
    </p:spTree>
    <p:extLst>
      <p:ext uri="{BB962C8B-B14F-4D97-AF65-F5344CB8AC3E}">
        <p14:creationId xmlns:p14="http://schemas.microsoft.com/office/powerpoint/2010/main" val="128263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078992" y="365760"/>
            <a:ext cx="10506456" cy="1655064"/>
          </a:xfrm>
          <a:noFill/>
        </p:spPr>
        <p:txBody>
          <a:bodyPr>
            <a:noAutofit/>
          </a:bodyPr>
          <a:lstStyle/>
          <a:p>
            <a:r>
              <a:rPr lang="en-US" dirty="0"/>
              <a:t>Product launch</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097280" y="2432304"/>
            <a:ext cx="3108960" cy="3412370"/>
          </a:xfrm>
          <a:noFill/>
        </p:spPr>
        <p:txBody>
          <a:bodyPr vert="horz" lIns="91440" tIns="45720" rIns="91440" bIns="45720" rtlCol="0" anchor="t">
            <a:normAutofit/>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graphicFrame>
        <p:nvGraphicFramePr>
          <p:cNvPr id="14" name="Content Placeholder 13" descr="A timeline of the product launch">
            <a:extLst>
              <a:ext uri="{FF2B5EF4-FFF2-40B4-BE49-F238E27FC236}">
                <a16:creationId xmlns:a16="http://schemas.microsoft.com/office/drawing/2014/main" id="{A7FD81E4-2CEB-1301-59FF-81509B86E571}"/>
              </a:ext>
            </a:extLst>
          </p:cNvPr>
          <p:cNvGraphicFramePr>
            <a:graphicFrameLocks noGrp="1"/>
          </p:cNvGraphicFramePr>
          <p:nvPr>
            <p:ph sz="half" idx="2"/>
            <p:extLst>
              <p:ext uri="{D42A27DB-BD31-4B8C-83A1-F6EECF244321}">
                <p14:modId xmlns:p14="http://schemas.microsoft.com/office/powerpoint/2010/main" val="1158148412"/>
              </p:ext>
            </p:extLst>
          </p:nvPr>
        </p:nvGraphicFramePr>
        <p:xfrm>
          <a:off x="4737100" y="1920875"/>
          <a:ext cx="6619875" cy="3913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Slide Number Placeholder 20">
            <a:extLst>
              <a:ext uri="{FF2B5EF4-FFF2-40B4-BE49-F238E27FC236}">
                <a16:creationId xmlns:a16="http://schemas.microsoft.com/office/drawing/2014/main" id="{E39E6080-E7F0-678F-65B9-B64B99BDF328}"/>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10</a:t>
            </a:fld>
            <a:endParaRPr lang="en-US" dirty="0"/>
          </a:p>
        </p:txBody>
      </p:sp>
    </p:spTree>
    <p:extLst>
      <p:ext uri="{BB962C8B-B14F-4D97-AF65-F5344CB8AC3E}">
        <p14:creationId xmlns:p14="http://schemas.microsoft.com/office/powerpoint/2010/main" val="2737241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1078992" y="365760"/>
            <a:ext cx="10277856" cy="1655064"/>
          </a:xfrm>
          <a:noFill/>
        </p:spPr>
        <p:txBody>
          <a:bodyPr>
            <a:noAutofit/>
          </a:bodyPr>
          <a:lstStyle/>
          <a:p>
            <a:r>
              <a:rPr lang="en-US" dirty="0"/>
              <a:t>Results / Outcomes</a:t>
            </a:r>
          </a:p>
        </p:txBody>
      </p:sp>
      <p:graphicFrame>
        <p:nvGraphicFramePr>
          <p:cNvPr id="4" name="Table Placeholder 3">
            <a:extLst>
              <a:ext uri="{FF2B5EF4-FFF2-40B4-BE49-F238E27FC236}">
                <a16:creationId xmlns:a16="http://schemas.microsoft.com/office/drawing/2014/main" id="{6CB67956-A6C3-FCDF-EC78-F79D90449E96}"/>
              </a:ext>
            </a:extLst>
          </p:cNvPr>
          <p:cNvGraphicFramePr>
            <a:graphicFrameLocks noGrp="1"/>
          </p:cNvGraphicFramePr>
          <p:nvPr>
            <p:ph idx="13"/>
            <p:extLst>
              <p:ext uri="{D42A27DB-BD31-4B8C-83A1-F6EECF244321}">
                <p14:modId xmlns:p14="http://schemas.microsoft.com/office/powerpoint/2010/main" val="384163416"/>
              </p:ext>
            </p:extLst>
          </p:nvPr>
        </p:nvGraphicFramePr>
        <p:xfrm>
          <a:off x="1206500" y="2524125"/>
          <a:ext cx="9720260" cy="3256548"/>
        </p:xfrm>
        <a:graphic>
          <a:graphicData uri="http://schemas.openxmlformats.org/drawingml/2006/table">
            <a:tbl>
              <a:tblPr firstRow="1" bandRow="1">
                <a:tableStyleId>{0E3FDE45-AF77-4B5C-9715-49D594BDF05E}</a:tableStyleId>
              </a:tblPr>
              <a:tblGrid>
                <a:gridCol w="2430065">
                  <a:extLst>
                    <a:ext uri="{9D8B030D-6E8A-4147-A177-3AD203B41FA5}">
                      <a16:colId xmlns:a16="http://schemas.microsoft.com/office/drawing/2014/main" val="130956065"/>
                    </a:ext>
                  </a:extLst>
                </a:gridCol>
                <a:gridCol w="2430065">
                  <a:extLst>
                    <a:ext uri="{9D8B030D-6E8A-4147-A177-3AD203B41FA5}">
                      <a16:colId xmlns:a16="http://schemas.microsoft.com/office/drawing/2014/main" val="2749965458"/>
                    </a:ext>
                  </a:extLst>
                </a:gridCol>
                <a:gridCol w="2430065">
                  <a:extLst>
                    <a:ext uri="{9D8B030D-6E8A-4147-A177-3AD203B41FA5}">
                      <a16:colId xmlns:a16="http://schemas.microsoft.com/office/drawing/2014/main" val="2116711163"/>
                    </a:ext>
                  </a:extLst>
                </a:gridCol>
                <a:gridCol w="2430065">
                  <a:extLst>
                    <a:ext uri="{9D8B030D-6E8A-4147-A177-3AD203B41FA5}">
                      <a16:colId xmlns:a16="http://schemas.microsoft.com/office/drawing/2014/main" val="1186885001"/>
                    </a:ext>
                  </a:extLst>
                </a:gridCol>
              </a:tblGrid>
              <a:tr h="542758">
                <a:tc>
                  <a:txBody>
                    <a:bodyPr/>
                    <a:lstStyle/>
                    <a:p>
                      <a:pPr algn="ctr"/>
                      <a:r>
                        <a:rPr lang="en-US" dirty="0">
                          <a:solidFill>
                            <a:schemeClr val="accent2">
                              <a:lumMod val="25000"/>
                            </a:schemeClr>
                          </a:solidFill>
                        </a:rPr>
                        <a:t>Metric</a:t>
                      </a:r>
                    </a:p>
                  </a:txBody>
                  <a:tcPr anchor="ctr"/>
                </a:tc>
                <a:tc>
                  <a:txBody>
                    <a:bodyPr/>
                    <a:lstStyle/>
                    <a:p>
                      <a:pPr algn="ctr"/>
                      <a:r>
                        <a:rPr lang="en-US" dirty="0">
                          <a:solidFill>
                            <a:schemeClr val="accent2">
                              <a:lumMod val="25000"/>
                            </a:schemeClr>
                          </a:solidFill>
                        </a:rPr>
                        <a:t>Current value</a:t>
                      </a:r>
                    </a:p>
                  </a:txBody>
                  <a:tcPr anchor="ctr"/>
                </a:tc>
                <a:tc>
                  <a:txBody>
                    <a:bodyPr/>
                    <a:lstStyle/>
                    <a:p>
                      <a:pPr algn="ctr"/>
                      <a:r>
                        <a:rPr lang="en-US" dirty="0">
                          <a:solidFill>
                            <a:schemeClr val="accent2">
                              <a:lumMod val="25000"/>
                            </a:schemeClr>
                          </a:solidFill>
                        </a:rPr>
                        <a:t>Previous quarter</a:t>
                      </a:r>
                    </a:p>
                  </a:txBody>
                  <a:tcPr anchor="ctr"/>
                </a:tc>
                <a:tc>
                  <a:txBody>
                    <a:bodyPr/>
                    <a:lstStyle/>
                    <a:p>
                      <a:pPr algn="ctr"/>
                      <a:r>
                        <a:rPr lang="en-US" dirty="0">
                          <a:solidFill>
                            <a:schemeClr val="accent2">
                              <a:lumMod val="25000"/>
                            </a:schemeClr>
                          </a:solidFill>
                        </a:rPr>
                        <a:t>Change (%)</a:t>
                      </a:r>
                    </a:p>
                  </a:txBody>
                  <a:tcPr anchor="ctr"/>
                </a:tc>
                <a:extLst>
                  <a:ext uri="{0D108BD9-81ED-4DB2-BD59-A6C34878D82A}">
                    <a16:rowId xmlns:a16="http://schemas.microsoft.com/office/drawing/2014/main" val="3741017008"/>
                  </a:ext>
                </a:extLst>
              </a:tr>
              <a:tr h="542758">
                <a:tc>
                  <a:txBody>
                    <a:bodyPr/>
                    <a:lstStyle/>
                    <a:p>
                      <a:pPr algn="ctr"/>
                      <a:r>
                        <a:rPr lang="en-US" dirty="0">
                          <a:solidFill>
                            <a:schemeClr val="accent2">
                              <a:lumMod val="25000"/>
                            </a:schemeClr>
                          </a:solidFill>
                        </a:rPr>
                        <a:t>Revenue</a:t>
                      </a:r>
                    </a:p>
                  </a:txBody>
                  <a:tcPr anchor="ctr"/>
                </a:tc>
                <a:tc>
                  <a:txBody>
                    <a:bodyPr/>
                    <a:lstStyle/>
                    <a:p>
                      <a:pPr algn="ctr"/>
                      <a:r>
                        <a:rPr lang="en-US" dirty="0">
                          <a:solidFill>
                            <a:schemeClr val="accent2">
                              <a:lumMod val="25000"/>
                            </a:schemeClr>
                          </a:solidFill>
                        </a:rPr>
                        <a:t>$2,500,000</a:t>
                      </a:r>
                    </a:p>
                  </a:txBody>
                  <a:tcPr anchor="ctr"/>
                </a:tc>
                <a:tc>
                  <a:txBody>
                    <a:bodyPr/>
                    <a:lstStyle/>
                    <a:p>
                      <a:pPr algn="ctr"/>
                      <a:r>
                        <a:rPr lang="en-US" dirty="0">
                          <a:solidFill>
                            <a:schemeClr val="accent2">
                              <a:lumMod val="25000"/>
                            </a:schemeClr>
                          </a:solidFill>
                        </a:rPr>
                        <a:t>$2,200,000</a:t>
                      </a:r>
                    </a:p>
                  </a:txBody>
                  <a:tcPr anchor="ctr"/>
                </a:tc>
                <a:tc>
                  <a:txBody>
                    <a:bodyPr/>
                    <a:lstStyle/>
                    <a:p>
                      <a:pPr algn="ctr"/>
                      <a:r>
                        <a:rPr lang="en-US" dirty="0">
                          <a:solidFill>
                            <a:schemeClr val="accent2">
                              <a:lumMod val="25000"/>
                            </a:schemeClr>
                          </a:solidFill>
                        </a:rPr>
                        <a:t>+14%</a:t>
                      </a:r>
                    </a:p>
                  </a:txBody>
                  <a:tcPr anchor="ctr"/>
                </a:tc>
                <a:extLst>
                  <a:ext uri="{0D108BD9-81ED-4DB2-BD59-A6C34878D82A}">
                    <a16:rowId xmlns:a16="http://schemas.microsoft.com/office/drawing/2014/main" val="511888340"/>
                  </a:ext>
                </a:extLst>
              </a:tr>
              <a:tr h="542758">
                <a:tc>
                  <a:txBody>
                    <a:bodyPr/>
                    <a:lstStyle/>
                    <a:p>
                      <a:pPr algn="ctr"/>
                      <a:r>
                        <a:rPr lang="en-US" dirty="0">
                          <a:solidFill>
                            <a:schemeClr val="accent2">
                              <a:lumMod val="25000"/>
                            </a:schemeClr>
                          </a:solidFill>
                        </a:rPr>
                        <a:t>Operating expenses</a:t>
                      </a:r>
                    </a:p>
                  </a:txBody>
                  <a:tcPr anchor="ctr"/>
                </a:tc>
                <a:tc>
                  <a:txBody>
                    <a:bodyPr/>
                    <a:lstStyle/>
                    <a:p>
                      <a:pPr algn="ctr"/>
                      <a:r>
                        <a:rPr lang="en-US" dirty="0">
                          <a:solidFill>
                            <a:schemeClr val="accent2">
                              <a:lumMod val="25000"/>
                            </a:schemeClr>
                          </a:solidFill>
                        </a:rPr>
                        <a:t>$1,200,000</a:t>
                      </a:r>
                    </a:p>
                  </a:txBody>
                  <a:tcPr anchor="ctr"/>
                </a:tc>
                <a:tc>
                  <a:txBody>
                    <a:bodyPr/>
                    <a:lstStyle/>
                    <a:p>
                      <a:pPr algn="ctr"/>
                      <a:r>
                        <a:rPr lang="en-US" dirty="0">
                          <a:solidFill>
                            <a:schemeClr val="accent2">
                              <a:lumMod val="25000"/>
                            </a:schemeClr>
                          </a:solidFill>
                        </a:rPr>
                        <a:t>$1,400,000</a:t>
                      </a:r>
                    </a:p>
                  </a:txBody>
                  <a:tcPr anchor="ctr"/>
                </a:tc>
                <a:tc>
                  <a:txBody>
                    <a:bodyPr/>
                    <a:lstStyle/>
                    <a:p>
                      <a:pPr algn="ctr"/>
                      <a:r>
                        <a:rPr lang="en-US" dirty="0">
                          <a:solidFill>
                            <a:schemeClr val="accent2">
                              <a:lumMod val="25000"/>
                            </a:schemeClr>
                          </a:solidFill>
                        </a:rPr>
                        <a:t>-14%</a:t>
                      </a:r>
                    </a:p>
                  </a:txBody>
                  <a:tcPr anchor="ctr"/>
                </a:tc>
                <a:extLst>
                  <a:ext uri="{0D108BD9-81ED-4DB2-BD59-A6C34878D82A}">
                    <a16:rowId xmlns:a16="http://schemas.microsoft.com/office/drawing/2014/main" val="3937089168"/>
                  </a:ext>
                </a:extLst>
              </a:tr>
              <a:tr h="542758">
                <a:tc>
                  <a:txBody>
                    <a:bodyPr/>
                    <a:lstStyle/>
                    <a:p>
                      <a:pPr algn="ctr"/>
                      <a:r>
                        <a:rPr lang="en-US" dirty="0">
                          <a:solidFill>
                            <a:schemeClr val="accent2">
                              <a:lumMod val="25000"/>
                            </a:schemeClr>
                          </a:solidFill>
                        </a:rPr>
                        <a:t>Net profit</a:t>
                      </a:r>
                    </a:p>
                  </a:txBody>
                  <a:tcPr anchor="ctr"/>
                </a:tc>
                <a:tc>
                  <a:txBody>
                    <a:bodyPr/>
                    <a:lstStyle/>
                    <a:p>
                      <a:pPr algn="ctr"/>
                      <a:r>
                        <a:rPr lang="en-US" dirty="0">
                          <a:solidFill>
                            <a:schemeClr val="accent2">
                              <a:lumMod val="25000"/>
                            </a:schemeClr>
                          </a:solidFill>
                        </a:rPr>
                        <a:t>$1,000,000</a:t>
                      </a:r>
                    </a:p>
                  </a:txBody>
                  <a:tcPr anchor="ctr"/>
                </a:tc>
                <a:tc>
                  <a:txBody>
                    <a:bodyPr/>
                    <a:lstStyle/>
                    <a:p>
                      <a:pPr algn="ctr"/>
                      <a:r>
                        <a:rPr lang="en-US" dirty="0">
                          <a:solidFill>
                            <a:schemeClr val="accent2">
                              <a:lumMod val="25000"/>
                            </a:schemeClr>
                          </a:solidFill>
                        </a:rPr>
                        <a:t>$800,000</a:t>
                      </a:r>
                    </a:p>
                  </a:txBody>
                  <a:tcPr anchor="ctr"/>
                </a:tc>
                <a:tc>
                  <a:txBody>
                    <a:bodyPr/>
                    <a:lstStyle/>
                    <a:p>
                      <a:pPr algn="ctr"/>
                      <a:r>
                        <a:rPr lang="en-US" dirty="0">
                          <a:solidFill>
                            <a:schemeClr val="accent2">
                              <a:lumMod val="25000"/>
                            </a:schemeClr>
                          </a:solidFill>
                        </a:rPr>
                        <a:t>+25%</a:t>
                      </a:r>
                    </a:p>
                  </a:txBody>
                  <a:tcPr anchor="ctr"/>
                </a:tc>
                <a:extLst>
                  <a:ext uri="{0D108BD9-81ED-4DB2-BD59-A6C34878D82A}">
                    <a16:rowId xmlns:a16="http://schemas.microsoft.com/office/drawing/2014/main" val="1031597798"/>
                  </a:ext>
                </a:extLst>
              </a:tr>
              <a:tr h="542758">
                <a:tc>
                  <a:txBody>
                    <a:bodyPr/>
                    <a:lstStyle/>
                    <a:p>
                      <a:pPr algn="ctr"/>
                      <a:r>
                        <a:rPr lang="en-US" dirty="0">
                          <a:solidFill>
                            <a:schemeClr val="accent2">
                              <a:lumMod val="25000"/>
                            </a:schemeClr>
                          </a:solidFill>
                        </a:rPr>
                        <a:t>Operating margin</a:t>
                      </a:r>
                    </a:p>
                  </a:txBody>
                  <a:tcPr anchor="ctr"/>
                </a:tc>
                <a:tc>
                  <a:txBody>
                    <a:bodyPr/>
                    <a:lstStyle/>
                    <a:p>
                      <a:pPr algn="ctr"/>
                      <a:r>
                        <a:rPr lang="en-US" dirty="0">
                          <a:solidFill>
                            <a:schemeClr val="accent2">
                              <a:lumMod val="25000"/>
                            </a:schemeClr>
                          </a:solidFill>
                        </a:rPr>
                        <a:t>40%</a:t>
                      </a:r>
                    </a:p>
                  </a:txBody>
                  <a:tcPr anchor="ctr"/>
                </a:tc>
                <a:tc>
                  <a:txBody>
                    <a:bodyPr/>
                    <a:lstStyle/>
                    <a:p>
                      <a:pPr algn="ctr"/>
                      <a:r>
                        <a:rPr lang="en-US" dirty="0">
                          <a:solidFill>
                            <a:schemeClr val="accent2">
                              <a:lumMod val="25000"/>
                            </a:schemeClr>
                          </a:solidFill>
                        </a:rPr>
                        <a:t>36%</a:t>
                      </a:r>
                    </a:p>
                  </a:txBody>
                  <a:tcPr anchor="ctr"/>
                </a:tc>
                <a:tc>
                  <a:txBody>
                    <a:bodyPr/>
                    <a:lstStyle/>
                    <a:p>
                      <a:pPr algn="ctr"/>
                      <a:r>
                        <a:rPr lang="en-US" dirty="0">
                          <a:solidFill>
                            <a:schemeClr val="accent2">
                              <a:lumMod val="25000"/>
                            </a:schemeClr>
                          </a:solidFill>
                        </a:rPr>
                        <a:t>+4%</a:t>
                      </a:r>
                    </a:p>
                  </a:txBody>
                  <a:tcPr anchor="ctr"/>
                </a:tc>
                <a:extLst>
                  <a:ext uri="{0D108BD9-81ED-4DB2-BD59-A6C34878D82A}">
                    <a16:rowId xmlns:a16="http://schemas.microsoft.com/office/drawing/2014/main" val="1194376521"/>
                  </a:ext>
                </a:extLst>
              </a:tr>
              <a:tr h="542758">
                <a:tc>
                  <a:txBody>
                    <a:bodyPr/>
                    <a:lstStyle/>
                    <a:p>
                      <a:pPr algn="ctr"/>
                      <a:r>
                        <a:rPr lang="en-US" dirty="0">
                          <a:solidFill>
                            <a:schemeClr val="accent2">
                              <a:lumMod val="25000"/>
                            </a:schemeClr>
                          </a:solidFill>
                        </a:rPr>
                        <a:t>Cash reserves</a:t>
                      </a:r>
                    </a:p>
                  </a:txBody>
                  <a:tcPr anchor="ctr"/>
                </a:tc>
                <a:tc>
                  <a:txBody>
                    <a:bodyPr/>
                    <a:lstStyle/>
                    <a:p>
                      <a:pPr algn="ctr"/>
                      <a:r>
                        <a:rPr lang="en-US" dirty="0">
                          <a:solidFill>
                            <a:schemeClr val="accent2">
                              <a:lumMod val="25000"/>
                            </a:schemeClr>
                          </a:solidFill>
                        </a:rPr>
                        <a:t>$5,000,000</a:t>
                      </a:r>
                    </a:p>
                  </a:txBody>
                  <a:tcPr anchor="ctr"/>
                </a:tc>
                <a:tc>
                  <a:txBody>
                    <a:bodyPr/>
                    <a:lstStyle/>
                    <a:p>
                      <a:pPr algn="ctr"/>
                      <a:r>
                        <a:rPr lang="en-US" dirty="0">
                          <a:solidFill>
                            <a:schemeClr val="accent2">
                              <a:lumMod val="25000"/>
                            </a:schemeClr>
                          </a:solidFill>
                        </a:rPr>
                        <a:t>$4,500,000</a:t>
                      </a:r>
                    </a:p>
                  </a:txBody>
                  <a:tcPr anchor="ctr"/>
                </a:tc>
                <a:tc>
                  <a:txBody>
                    <a:bodyPr/>
                    <a:lstStyle/>
                    <a:p>
                      <a:pPr algn="ctr"/>
                      <a:r>
                        <a:rPr lang="en-US" dirty="0">
                          <a:solidFill>
                            <a:schemeClr val="accent2">
                              <a:lumMod val="25000"/>
                            </a:schemeClr>
                          </a:solidFill>
                        </a:rPr>
                        <a:t>+11%</a:t>
                      </a:r>
                    </a:p>
                  </a:txBody>
                  <a:tcPr anchor="ctr"/>
                </a:tc>
                <a:extLst>
                  <a:ext uri="{0D108BD9-81ED-4DB2-BD59-A6C34878D82A}">
                    <a16:rowId xmlns:a16="http://schemas.microsoft.com/office/drawing/2014/main" val="1918266800"/>
                  </a:ext>
                </a:extLst>
              </a:tr>
            </a:tbl>
          </a:graphicData>
        </a:graphic>
      </p:graphicFrame>
      <p:sp>
        <p:nvSpPr>
          <p:cNvPr id="3" name="Slide Number Placeholder 2">
            <a:extLst>
              <a:ext uri="{FF2B5EF4-FFF2-40B4-BE49-F238E27FC236}">
                <a16:creationId xmlns:a16="http://schemas.microsoft.com/office/drawing/2014/main" id="{CAEAF320-61B9-87FA-4DF5-7C3B0DC125A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11</a:t>
            </a:fld>
            <a:endParaRPr lang="en-US" dirty="0"/>
          </a:p>
        </p:txBody>
      </p:sp>
    </p:spTree>
    <p:extLst>
      <p:ext uri="{BB962C8B-B14F-4D97-AF65-F5344CB8AC3E}">
        <p14:creationId xmlns:p14="http://schemas.microsoft.com/office/powerpoint/2010/main" val="3604630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B1E00082-D552-9779-7A1D-3FEA885DF69E}"/>
            </a:ext>
          </a:extLst>
        </p:cNvPr>
        <p:cNvGrpSpPr/>
        <p:nvPr/>
      </p:nvGrpSpPr>
      <p:grpSpPr>
        <a:xfrm>
          <a:off x="0" y="0"/>
          <a:ext cx="0" cy="0"/>
          <a:chOff x="0" y="0"/>
          <a:chExt cx="0" cy="0"/>
        </a:xfrm>
      </p:grpSpPr>
      <p:pic>
        <p:nvPicPr>
          <p:cNvPr id="14" name="Picture 13" descr="A screenshot of a computer&#10;&#10;AI-generated content may be incorrect.">
            <a:extLst>
              <a:ext uri="{FF2B5EF4-FFF2-40B4-BE49-F238E27FC236}">
                <a16:creationId xmlns:a16="http://schemas.microsoft.com/office/drawing/2014/main" id="{42968C9D-F8EB-FEA9-D821-683FE5B18A24}"/>
              </a:ext>
            </a:extLst>
          </p:cNvPr>
          <p:cNvPicPr>
            <a:picLocks noChangeAspect="1"/>
          </p:cNvPicPr>
          <p:nvPr/>
        </p:nvPicPr>
        <p:blipFill>
          <a:blip r:embed="rId2"/>
          <a:stretch>
            <a:fillRect/>
          </a:stretch>
        </p:blipFill>
        <p:spPr>
          <a:xfrm>
            <a:off x="6423841" y="365760"/>
            <a:ext cx="5336345" cy="2890520"/>
          </a:xfrm>
          <a:prstGeom prst="rect">
            <a:avLst/>
          </a:prstGeom>
        </p:spPr>
      </p:pic>
      <p:sp>
        <p:nvSpPr>
          <p:cNvPr id="2" name="Title 1">
            <a:extLst>
              <a:ext uri="{FF2B5EF4-FFF2-40B4-BE49-F238E27FC236}">
                <a16:creationId xmlns:a16="http://schemas.microsoft.com/office/drawing/2014/main" id="{AB6533A9-BB28-FA17-9A84-DF92F8B38D32}"/>
              </a:ext>
            </a:extLst>
          </p:cNvPr>
          <p:cNvSpPr>
            <a:spLocks noGrp="1"/>
          </p:cNvSpPr>
          <p:nvPr>
            <p:ph type="title"/>
          </p:nvPr>
        </p:nvSpPr>
        <p:spPr>
          <a:xfrm>
            <a:off x="1078992" y="365760"/>
            <a:ext cx="10277856" cy="1655064"/>
          </a:xfrm>
          <a:noFill/>
        </p:spPr>
        <p:txBody>
          <a:bodyPr>
            <a:noAutofit/>
          </a:bodyPr>
          <a:lstStyle/>
          <a:p>
            <a:r>
              <a:rPr lang="en-US" dirty="0"/>
              <a:t>Results / Outcomes</a:t>
            </a:r>
          </a:p>
        </p:txBody>
      </p:sp>
      <p:sp>
        <p:nvSpPr>
          <p:cNvPr id="3" name="Slide Number Placeholder 2">
            <a:extLst>
              <a:ext uri="{FF2B5EF4-FFF2-40B4-BE49-F238E27FC236}">
                <a16:creationId xmlns:a16="http://schemas.microsoft.com/office/drawing/2014/main" id="{B9393E26-139F-D67E-5669-356D047B593D}"/>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12</a:t>
            </a:fld>
            <a:endParaRPr lang="en-US" dirty="0"/>
          </a:p>
        </p:txBody>
      </p:sp>
      <p:sp>
        <p:nvSpPr>
          <p:cNvPr id="6" name="Content Placeholder 5">
            <a:extLst>
              <a:ext uri="{FF2B5EF4-FFF2-40B4-BE49-F238E27FC236}">
                <a16:creationId xmlns:a16="http://schemas.microsoft.com/office/drawing/2014/main" id="{F3D6C1DE-2174-A27A-C08E-BE945149FB3C}"/>
              </a:ext>
            </a:extLst>
          </p:cNvPr>
          <p:cNvSpPr>
            <a:spLocks noGrp="1"/>
          </p:cNvSpPr>
          <p:nvPr>
            <p:ph idx="13"/>
          </p:nvPr>
        </p:nvSpPr>
        <p:spPr>
          <a:xfrm>
            <a:off x="263398" y="1990997"/>
            <a:ext cx="6160443" cy="358793"/>
          </a:xfrm>
        </p:spPr>
        <p:txBody>
          <a:bodyPr>
            <a:normAutofit lnSpcReduction="10000"/>
          </a:bodyPr>
          <a:lstStyle/>
          <a:p>
            <a:r>
              <a:rPr lang="en-US" dirty="0">
                <a:hlinkClick r:id="rId3"/>
              </a:rPr>
              <a:t>Jesus Gonzalez Vazquez – Data Science and IT Support</a:t>
            </a:r>
            <a:endParaRPr lang="en-DE" dirty="0"/>
          </a:p>
        </p:txBody>
      </p:sp>
      <p:pic>
        <p:nvPicPr>
          <p:cNvPr id="10" name="Picture 9" descr="A screenshot of a computer&#10;&#10;AI-generated content may be incorrect.">
            <a:extLst>
              <a:ext uri="{FF2B5EF4-FFF2-40B4-BE49-F238E27FC236}">
                <a16:creationId xmlns:a16="http://schemas.microsoft.com/office/drawing/2014/main" id="{1BAD5CB0-91F0-72F3-099B-00A7B37E0004}"/>
              </a:ext>
            </a:extLst>
          </p:cNvPr>
          <p:cNvPicPr>
            <a:picLocks noChangeAspect="1"/>
          </p:cNvPicPr>
          <p:nvPr/>
        </p:nvPicPr>
        <p:blipFill>
          <a:blip r:embed="rId4"/>
          <a:stretch>
            <a:fillRect/>
          </a:stretch>
        </p:blipFill>
        <p:spPr>
          <a:xfrm>
            <a:off x="431814" y="2799417"/>
            <a:ext cx="6322423" cy="342464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A891E2FC-9756-C9AC-BF34-391A27B98E01}"/>
              </a:ext>
            </a:extLst>
          </p:cNvPr>
          <p:cNvPicPr>
            <a:picLocks noChangeAspect="1"/>
          </p:cNvPicPr>
          <p:nvPr/>
        </p:nvPicPr>
        <p:blipFill>
          <a:blip r:embed="rId5"/>
          <a:stretch>
            <a:fillRect/>
          </a:stretch>
        </p:blipFill>
        <p:spPr>
          <a:xfrm>
            <a:off x="5329462" y="2612571"/>
            <a:ext cx="6165851" cy="3339836"/>
          </a:xfrm>
          <a:prstGeom prst="rect">
            <a:avLst/>
          </a:prstGeom>
        </p:spPr>
      </p:pic>
    </p:spTree>
    <p:extLst>
      <p:ext uri="{BB962C8B-B14F-4D97-AF65-F5344CB8AC3E}">
        <p14:creationId xmlns:p14="http://schemas.microsoft.com/office/powerpoint/2010/main" val="369680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612648" y="1600200"/>
            <a:ext cx="10991088" cy="3657600"/>
          </a:xfrm>
          <a:noFill/>
        </p:spPr>
        <p:txBody>
          <a:bodyPr anchor="ctr">
            <a:noAutofit/>
          </a:bodyPr>
          <a:lstStyle/>
          <a:p>
            <a:r>
              <a:rPr lang="en-US" dirty="0"/>
              <a:t>Conclusion &amp; Future Work</a:t>
            </a:r>
          </a:p>
        </p:txBody>
      </p:sp>
    </p:spTree>
    <p:extLst>
      <p:ext uri="{BB962C8B-B14F-4D97-AF65-F5344CB8AC3E}">
        <p14:creationId xmlns:p14="http://schemas.microsoft.com/office/powerpoint/2010/main" val="3058085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078992" y="365760"/>
            <a:ext cx="10277856" cy="1655064"/>
          </a:xfrm>
          <a:noFill/>
        </p:spPr>
        <p:txBody>
          <a:bodyPr anchor="b">
            <a:noAutofit/>
          </a:bodyPr>
          <a:lstStyle/>
          <a:p>
            <a:r>
              <a:rPr lang="en-US" dirty="0"/>
              <a:t>Future:</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idx="1"/>
          </p:nvPr>
        </p:nvSpPr>
        <p:spPr>
          <a:xfrm>
            <a:off x="3575304" y="2441448"/>
            <a:ext cx="3602736" cy="3575304"/>
          </a:xfrm>
          <a:noFill/>
        </p:spPr>
        <p:txBody>
          <a:bodyPr vert="horz" lIns="91440" tIns="45720" rIns="91440" bIns="45720" rtlCol="0" anchor="t">
            <a:normAutofit/>
          </a:bodyPr>
          <a:lstStyle/>
          <a:p>
            <a:r>
              <a:rPr lang="en-US" dirty="0"/>
              <a:t>•	Conclusion:</a:t>
            </a:r>
          </a:p>
          <a:p>
            <a:r>
              <a:rPr lang="en-US" dirty="0"/>
              <a:t>"Aging News provides valuable insights into how news evolves over time, offering users a new perspective on news consumption. The project has shown great potential for application in media companies, content managers, and data scientists."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idx="13"/>
          </p:nvPr>
        </p:nvSpPr>
        <p:spPr>
          <a:xfrm>
            <a:off x="7855131" y="2441447"/>
            <a:ext cx="3501717" cy="3575303"/>
          </a:xfrm>
          <a:noFill/>
        </p:spPr>
        <p:txBody>
          <a:bodyPr vert="horz" lIns="91440" tIns="45720" rIns="91440" bIns="45720" rtlCol="0" anchor="t">
            <a:normAutofit/>
          </a:bodyPr>
          <a:lstStyle/>
          <a:p>
            <a:r>
              <a:rPr lang="en-US" dirty="0"/>
              <a:t>•	Future Work:</a:t>
            </a:r>
          </a:p>
          <a:p>
            <a:r>
              <a:rPr lang="en-US" dirty="0"/>
              <a:t>o	Implement machine learning to predict news relevance in the future.</a:t>
            </a:r>
          </a:p>
          <a:p>
            <a:r>
              <a:rPr lang="en-US" dirty="0"/>
              <a:t>o	Add more robust filtering options (e.g., based on region, publication, etc.).</a:t>
            </a:r>
          </a:p>
          <a:p>
            <a:r>
              <a:rPr lang="en-US" dirty="0"/>
              <a:t>o	Explore ways to automate news categorization based on sentiment analysis.</a:t>
            </a:r>
          </a:p>
        </p:txBody>
      </p:sp>
      <p:sp>
        <p:nvSpPr>
          <p:cNvPr id="14" name="Slide Number Placeholder 13">
            <a:extLst>
              <a:ext uri="{FF2B5EF4-FFF2-40B4-BE49-F238E27FC236}">
                <a16:creationId xmlns:a16="http://schemas.microsoft.com/office/drawing/2014/main" id="{3F21905C-1BD6-BF3F-5B8B-B9AD5301701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14</a:t>
            </a:fld>
            <a:endParaRPr lang="en-US" dirty="0"/>
          </a:p>
        </p:txBody>
      </p:sp>
    </p:spTree>
    <p:extLst>
      <p:ext uri="{BB962C8B-B14F-4D97-AF65-F5344CB8AC3E}">
        <p14:creationId xmlns:p14="http://schemas.microsoft.com/office/powerpoint/2010/main" val="643777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ctrTitle"/>
          </p:nvPr>
        </p:nvSpPr>
        <p:spPr>
          <a:xfrm>
            <a:off x="1133856" y="56450"/>
            <a:ext cx="9912096" cy="2743200"/>
          </a:xfrm>
          <a:noFill/>
        </p:spPr>
        <p:txBody>
          <a:bodyPr anchor="b">
            <a:noAutofit/>
          </a:bodyPr>
          <a:lstStyle/>
          <a:p>
            <a:r>
              <a:rPr lang="en-US" dirty="0"/>
              <a:t>Thank you, questions?</a:t>
            </a:r>
          </a:p>
        </p:txBody>
      </p:sp>
      <p:sp>
        <p:nvSpPr>
          <p:cNvPr id="6" name="Content Placeholder 5">
            <a:extLst>
              <a:ext uri="{FF2B5EF4-FFF2-40B4-BE49-F238E27FC236}">
                <a16:creationId xmlns:a16="http://schemas.microsoft.com/office/drawing/2014/main" id="{54D0A6B8-78EB-52CA-3D46-A46FC880D386}"/>
              </a:ext>
            </a:extLst>
          </p:cNvPr>
          <p:cNvSpPr>
            <a:spLocks noGrp="1"/>
          </p:cNvSpPr>
          <p:nvPr>
            <p:ph type="subTitle" idx="1"/>
          </p:nvPr>
        </p:nvSpPr>
        <p:spPr>
          <a:xfrm>
            <a:off x="3575304" y="3110546"/>
            <a:ext cx="4114800" cy="2743200"/>
          </a:xfrm>
          <a:noFill/>
        </p:spPr>
        <p:txBody>
          <a:bodyPr vert="horz" lIns="91440" tIns="45720" rIns="91440" bIns="45720" rtlCol="0" anchor="t" anchorCtr="0">
            <a:normAutofit/>
          </a:bodyPr>
          <a:lstStyle/>
          <a:p>
            <a:r>
              <a:rPr lang="en-US" noProof="0" dirty="0"/>
              <a:t>Jesus </a:t>
            </a:r>
            <a:r>
              <a:rPr lang="en-US" noProof="0" dirty="0" err="1"/>
              <a:t>gonzalez</a:t>
            </a:r>
            <a:r>
              <a:rPr lang="en-US" noProof="0" dirty="0"/>
              <a:t> </a:t>
            </a:r>
            <a:r>
              <a:rPr lang="en-US" noProof="0" dirty="0" err="1"/>
              <a:t>vazquez</a:t>
            </a:r>
            <a:endParaRPr lang="en-US" noProof="0" dirty="0"/>
          </a:p>
          <a:p>
            <a:r>
              <a:rPr lang="en-US" dirty="0"/>
              <a:t>+49 160 807 6571</a:t>
            </a:r>
            <a:endParaRPr lang="en-US" noProof="0" dirty="0"/>
          </a:p>
          <a:p>
            <a:r>
              <a:rPr lang="en-US" dirty="0"/>
              <a:t>email</a:t>
            </a:r>
            <a:r>
              <a:rPr lang="en-US" noProof="0" dirty="0"/>
              <a:t>@jesusbasail.COM</a:t>
            </a:r>
          </a:p>
          <a:p>
            <a:r>
              <a:rPr lang="en-US" noProof="0" dirty="0"/>
              <a:t>WWW.</a:t>
            </a:r>
            <a:r>
              <a:rPr lang="en-US" dirty="0" err="1"/>
              <a:t>jesusbasail</a:t>
            </a:r>
            <a:r>
              <a:rPr lang="en-US" noProof="0" dirty="0"/>
              <a:t>.COM</a:t>
            </a:r>
          </a:p>
        </p:txBody>
      </p:sp>
    </p:spTree>
    <p:extLst>
      <p:ext uri="{BB962C8B-B14F-4D97-AF65-F5344CB8AC3E}">
        <p14:creationId xmlns:p14="http://schemas.microsoft.com/office/powerpoint/2010/main" val="3751616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078992" y="850392"/>
            <a:ext cx="3913632" cy="4800600"/>
          </a:xfrm>
          <a:noFill/>
        </p:spPr>
        <p:txBody>
          <a:bodyPr anchor="ctr">
            <a:noAutofit/>
          </a:bodyPr>
          <a:lstStyle/>
          <a:p>
            <a:r>
              <a:rPr lang="en-US" dirty="0"/>
              <a:t>Problem:</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358384" y="1965960"/>
            <a:ext cx="5754624" cy="2953512"/>
          </a:xfrm>
          <a:noFill/>
        </p:spPr>
        <p:txBody>
          <a:bodyPr>
            <a:noAutofit/>
          </a:bodyPr>
          <a:lstStyle/>
          <a:p>
            <a:pPr marL="342900" indent="-342900">
              <a:buFont typeface="Arial" panose="020B0604020202020204" pitchFamily="34" charset="0"/>
              <a:buChar char="•"/>
            </a:pPr>
            <a:r>
              <a:rPr lang="en-US" dirty="0"/>
              <a:t>Growing interest on longevity</a:t>
            </a:r>
          </a:p>
          <a:p>
            <a:pPr marL="342900" indent="-342900">
              <a:buFont typeface="Arial" panose="020B0604020202020204" pitchFamily="34" charset="0"/>
              <a:buChar char="•"/>
            </a:pPr>
            <a:r>
              <a:rPr lang="en-US" dirty="0"/>
              <a:t>Scientific contribution frequency</a:t>
            </a:r>
          </a:p>
          <a:p>
            <a:pPr marL="342900" indent="-342900">
              <a:buFont typeface="Arial" panose="020B0604020202020204" pitchFamily="34" charset="0"/>
              <a:buChar char="•"/>
            </a:pPr>
            <a:r>
              <a:rPr lang="en-US" dirty="0"/>
              <a:t>Challenges of information overload</a:t>
            </a:r>
          </a:p>
          <a:p>
            <a:pPr marL="342900" indent="-342900">
              <a:buFont typeface="Arial" panose="020B0604020202020204" pitchFamily="34" charset="0"/>
              <a:buChar char="•"/>
            </a:pPr>
            <a:r>
              <a:rPr lang="en-US" dirty="0"/>
              <a:t>Importance of reliable research</a:t>
            </a:r>
          </a:p>
          <a:p>
            <a:pPr marL="342900" indent="-342900">
              <a:buFont typeface="Arial" panose="020B0604020202020204" pitchFamily="34" charset="0"/>
              <a:buChar char="•"/>
            </a:pPr>
            <a:r>
              <a:rPr lang="en-US" dirty="0"/>
              <a:t>Rise of dietary supplements</a:t>
            </a:r>
          </a:p>
          <a:p>
            <a:pPr marL="342900" indent="-342900">
              <a:buFont typeface="Arial" panose="020B0604020202020204" pitchFamily="34" charset="0"/>
              <a:buChar char="•"/>
            </a:pPr>
            <a:r>
              <a:rPr lang="en-US" dirty="0"/>
              <a:t>Claims of the fountain of youth</a:t>
            </a:r>
          </a:p>
        </p:txBody>
      </p:sp>
      <p:sp>
        <p:nvSpPr>
          <p:cNvPr id="9" name="Slide Number Placeholder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2</a:t>
            </a:fld>
            <a:endParaRPr lang="en-US" dirty="0"/>
          </a:p>
        </p:txBody>
      </p:sp>
      <p:pic>
        <p:nvPicPr>
          <p:cNvPr id="5" name="Picture 4">
            <a:extLst>
              <a:ext uri="{FF2B5EF4-FFF2-40B4-BE49-F238E27FC236}">
                <a16:creationId xmlns:a16="http://schemas.microsoft.com/office/drawing/2014/main" id="{9DDB91D8-B3CF-46CE-07FC-F96FAC477A5E}"/>
              </a:ext>
            </a:extLst>
          </p:cNvPr>
          <p:cNvPicPr>
            <a:picLocks noChangeAspect="1"/>
          </p:cNvPicPr>
          <p:nvPr/>
        </p:nvPicPr>
        <p:blipFill>
          <a:blip r:embed="rId2"/>
          <a:stretch>
            <a:fillRect/>
          </a:stretch>
        </p:blipFill>
        <p:spPr>
          <a:xfrm>
            <a:off x="2948722" y="305560"/>
            <a:ext cx="2409662" cy="2134047"/>
          </a:xfrm>
          <a:prstGeom prst="rect">
            <a:avLst/>
          </a:prstGeom>
        </p:spPr>
      </p:pic>
      <p:pic>
        <p:nvPicPr>
          <p:cNvPr id="7" name="Picture 6" descr="Two people's face&#10;&#10;AI-generated content may be incorrect.">
            <a:extLst>
              <a:ext uri="{FF2B5EF4-FFF2-40B4-BE49-F238E27FC236}">
                <a16:creationId xmlns:a16="http://schemas.microsoft.com/office/drawing/2014/main" id="{832CD977-02DE-81F9-A97E-4CF57B5300B8}"/>
              </a:ext>
            </a:extLst>
          </p:cNvPr>
          <p:cNvPicPr>
            <a:picLocks noChangeAspect="1"/>
          </p:cNvPicPr>
          <p:nvPr/>
        </p:nvPicPr>
        <p:blipFill>
          <a:blip r:embed="rId3"/>
          <a:stretch>
            <a:fillRect/>
          </a:stretch>
        </p:blipFill>
        <p:spPr>
          <a:xfrm>
            <a:off x="7541623" y="4553679"/>
            <a:ext cx="2479183" cy="2237921"/>
          </a:xfrm>
          <a:prstGeom prst="rect">
            <a:avLst/>
          </a:prstGeom>
        </p:spPr>
      </p:pic>
      <p:pic>
        <p:nvPicPr>
          <p:cNvPr id="10" name="Picture 9" descr="A collage of a person's face&#10;&#10;AI-generated content may be incorrect.">
            <a:extLst>
              <a:ext uri="{FF2B5EF4-FFF2-40B4-BE49-F238E27FC236}">
                <a16:creationId xmlns:a16="http://schemas.microsoft.com/office/drawing/2014/main" id="{608FBA8F-D7F7-A389-0A6F-0A49F178CA90}"/>
              </a:ext>
            </a:extLst>
          </p:cNvPr>
          <p:cNvPicPr>
            <a:picLocks noChangeAspect="1"/>
          </p:cNvPicPr>
          <p:nvPr/>
        </p:nvPicPr>
        <p:blipFill>
          <a:blip r:embed="rId4"/>
          <a:stretch>
            <a:fillRect/>
          </a:stretch>
        </p:blipFill>
        <p:spPr>
          <a:xfrm>
            <a:off x="1178174" y="3739871"/>
            <a:ext cx="3715268" cy="2200582"/>
          </a:xfrm>
          <a:prstGeom prst="rect">
            <a:avLst/>
          </a:prstGeom>
        </p:spPr>
      </p:pic>
    </p:spTree>
    <p:extLst>
      <p:ext uri="{BB962C8B-B14F-4D97-AF65-F5344CB8AC3E}">
        <p14:creationId xmlns:p14="http://schemas.microsoft.com/office/powerpoint/2010/main" val="301850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C44AD-179F-5EC1-DCF5-C3EC13B34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04915-5047-C728-9F59-61134F7609DB}"/>
              </a:ext>
            </a:extLst>
          </p:cNvPr>
          <p:cNvSpPr>
            <a:spLocks noGrp="1"/>
          </p:cNvSpPr>
          <p:nvPr>
            <p:ph type="title"/>
          </p:nvPr>
        </p:nvSpPr>
        <p:spPr>
          <a:xfrm>
            <a:off x="1078992" y="850392"/>
            <a:ext cx="3913632" cy="4800600"/>
          </a:xfrm>
          <a:noFill/>
        </p:spPr>
        <p:txBody>
          <a:bodyPr anchor="ctr">
            <a:noAutofit/>
          </a:bodyPr>
          <a:lstStyle/>
          <a:p>
            <a:r>
              <a:rPr lang="en-US" dirty="0"/>
              <a:t>Problem:</a:t>
            </a:r>
          </a:p>
        </p:txBody>
      </p:sp>
      <p:sp>
        <p:nvSpPr>
          <p:cNvPr id="3" name="Content Placeholder 2">
            <a:extLst>
              <a:ext uri="{FF2B5EF4-FFF2-40B4-BE49-F238E27FC236}">
                <a16:creationId xmlns:a16="http://schemas.microsoft.com/office/drawing/2014/main" id="{F5E656B0-373D-99E2-DFAB-DC9D34F2127B}"/>
              </a:ext>
            </a:extLst>
          </p:cNvPr>
          <p:cNvSpPr>
            <a:spLocks noGrp="1"/>
          </p:cNvSpPr>
          <p:nvPr>
            <p:ph idx="1"/>
          </p:nvPr>
        </p:nvSpPr>
        <p:spPr>
          <a:xfrm>
            <a:off x="5358384" y="1965960"/>
            <a:ext cx="5754624" cy="2953512"/>
          </a:xfrm>
          <a:noFill/>
        </p:spPr>
        <p:txBody>
          <a:bodyPr>
            <a:noAutofit/>
          </a:bodyPr>
          <a:lstStyle/>
          <a:p>
            <a:pPr marL="342900" indent="-342900">
              <a:buFont typeface="Arial" panose="020B0604020202020204" pitchFamily="34" charset="0"/>
              <a:buChar char="•"/>
            </a:pPr>
            <a:r>
              <a:rPr lang="en-US" dirty="0"/>
              <a:t>Growing interest on longevity</a:t>
            </a:r>
          </a:p>
          <a:p>
            <a:pPr marL="342900" indent="-342900">
              <a:buFont typeface="Arial" panose="020B0604020202020204" pitchFamily="34" charset="0"/>
              <a:buChar char="•"/>
            </a:pPr>
            <a:r>
              <a:rPr lang="en-US" dirty="0"/>
              <a:t>Scientific contribution frequency</a:t>
            </a:r>
          </a:p>
          <a:p>
            <a:pPr marL="342900" indent="-342900">
              <a:buFont typeface="Arial" panose="020B0604020202020204" pitchFamily="34" charset="0"/>
              <a:buChar char="•"/>
            </a:pPr>
            <a:r>
              <a:rPr lang="en-US" dirty="0"/>
              <a:t>Challenges of information overload</a:t>
            </a:r>
          </a:p>
          <a:p>
            <a:pPr marL="342900" indent="-342900">
              <a:buFont typeface="Arial" panose="020B0604020202020204" pitchFamily="34" charset="0"/>
              <a:buChar char="•"/>
            </a:pPr>
            <a:r>
              <a:rPr lang="en-US" dirty="0"/>
              <a:t>Importance of reliable research</a:t>
            </a:r>
          </a:p>
          <a:p>
            <a:pPr marL="342900" indent="-342900">
              <a:buFont typeface="Arial" panose="020B0604020202020204" pitchFamily="34" charset="0"/>
              <a:buChar char="•"/>
            </a:pPr>
            <a:r>
              <a:rPr lang="en-US" dirty="0"/>
              <a:t>Rise of dietary supplements</a:t>
            </a:r>
          </a:p>
          <a:p>
            <a:pPr marL="342900" indent="-342900">
              <a:buFont typeface="Arial" panose="020B0604020202020204" pitchFamily="34" charset="0"/>
              <a:buChar char="•"/>
            </a:pPr>
            <a:r>
              <a:rPr lang="en-US" dirty="0"/>
              <a:t>Claims of the fountain of youth</a:t>
            </a:r>
          </a:p>
        </p:txBody>
      </p:sp>
      <p:sp>
        <p:nvSpPr>
          <p:cNvPr id="9" name="Slide Number Placeholder 8">
            <a:extLst>
              <a:ext uri="{FF2B5EF4-FFF2-40B4-BE49-F238E27FC236}">
                <a16:creationId xmlns:a16="http://schemas.microsoft.com/office/drawing/2014/main" id="{B6C8200C-C2CC-9F9C-BD0F-4C1E92855BA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3</a:t>
            </a:fld>
            <a:endParaRPr lang="en-US" dirty="0"/>
          </a:p>
        </p:txBody>
      </p:sp>
      <p:pic>
        <p:nvPicPr>
          <p:cNvPr id="33" name="Picture 32" descr="A person looking at a field of corn&#10;&#10;AI-generated content may be incorrect.">
            <a:extLst>
              <a:ext uri="{FF2B5EF4-FFF2-40B4-BE49-F238E27FC236}">
                <a16:creationId xmlns:a16="http://schemas.microsoft.com/office/drawing/2014/main" id="{8A302036-3ADF-FC3A-6594-B6DF7C4B8304}"/>
              </a:ext>
            </a:extLst>
          </p:cNvPr>
          <p:cNvPicPr>
            <a:picLocks noChangeAspect="1"/>
          </p:cNvPicPr>
          <p:nvPr/>
        </p:nvPicPr>
        <p:blipFill>
          <a:blip r:embed="rId2"/>
          <a:stretch>
            <a:fillRect/>
          </a:stretch>
        </p:blipFill>
        <p:spPr>
          <a:xfrm>
            <a:off x="4046582" y="2238101"/>
            <a:ext cx="7222309" cy="4062549"/>
          </a:xfrm>
          <a:prstGeom prst="rect">
            <a:avLst/>
          </a:prstGeom>
        </p:spPr>
      </p:pic>
      <p:pic>
        <p:nvPicPr>
          <p:cNvPr id="35" name="Picture 34" descr="A group of people in a group&#10;&#10;AI-generated content may be incorrect.">
            <a:extLst>
              <a:ext uri="{FF2B5EF4-FFF2-40B4-BE49-F238E27FC236}">
                <a16:creationId xmlns:a16="http://schemas.microsoft.com/office/drawing/2014/main" id="{88C23774-96E3-154D-E33A-9382475AE3BA}"/>
              </a:ext>
            </a:extLst>
          </p:cNvPr>
          <p:cNvPicPr>
            <a:picLocks noChangeAspect="1"/>
          </p:cNvPicPr>
          <p:nvPr/>
        </p:nvPicPr>
        <p:blipFill>
          <a:blip r:embed="rId3"/>
          <a:stretch>
            <a:fillRect/>
          </a:stretch>
        </p:blipFill>
        <p:spPr>
          <a:xfrm>
            <a:off x="4102704" y="2153199"/>
            <a:ext cx="7222309" cy="4062549"/>
          </a:xfrm>
          <a:prstGeom prst="rect">
            <a:avLst/>
          </a:prstGeom>
        </p:spPr>
      </p:pic>
      <p:pic>
        <p:nvPicPr>
          <p:cNvPr id="37" name="Picture 36" descr="A close-up of a person's head&#10;&#10;AI-generated content may be incorrect.">
            <a:extLst>
              <a:ext uri="{FF2B5EF4-FFF2-40B4-BE49-F238E27FC236}">
                <a16:creationId xmlns:a16="http://schemas.microsoft.com/office/drawing/2014/main" id="{84ECA8DB-4E91-4A85-6016-44C5CBAA325F}"/>
              </a:ext>
            </a:extLst>
          </p:cNvPr>
          <p:cNvPicPr>
            <a:picLocks noChangeAspect="1"/>
          </p:cNvPicPr>
          <p:nvPr/>
        </p:nvPicPr>
        <p:blipFill>
          <a:blip r:embed="rId4"/>
          <a:stretch>
            <a:fillRect/>
          </a:stretch>
        </p:blipFill>
        <p:spPr>
          <a:xfrm>
            <a:off x="4164005" y="2062302"/>
            <a:ext cx="7222309" cy="4062549"/>
          </a:xfrm>
          <a:prstGeom prst="rect">
            <a:avLst/>
          </a:prstGeom>
        </p:spPr>
      </p:pic>
      <p:pic>
        <p:nvPicPr>
          <p:cNvPr id="39" name="Picture 38" descr="A screenshot of a computer&#10;&#10;AI-generated content may be incorrect.">
            <a:extLst>
              <a:ext uri="{FF2B5EF4-FFF2-40B4-BE49-F238E27FC236}">
                <a16:creationId xmlns:a16="http://schemas.microsoft.com/office/drawing/2014/main" id="{D62E0811-47B2-CE05-8946-6C36EBE8E090}"/>
              </a:ext>
            </a:extLst>
          </p:cNvPr>
          <p:cNvPicPr>
            <a:picLocks noChangeAspect="1"/>
          </p:cNvPicPr>
          <p:nvPr/>
        </p:nvPicPr>
        <p:blipFill>
          <a:blip r:embed="rId5"/>
          <a:stretch>
            <a:fillRect/>
          </a:stretch>
        </p:blipFill>
        <p:spPr>
          <a:xfrm>
            <a:off x="4252976" y="1965960"/>
            <a:ext cx="7222309" cy="4062549"/>
          </a:xfrm>
          <a:prstGeom prst="rect">
            <a:avLst/>
          </a:prstGeom>
        </p:spPr>
      </p:pic>
      <p:pic>
        <p:nvPicPr>
          <p:cNvPr id="41" name="Picture 40" descr="A close-up of a product&#10;&#10;AI-generated content may be incorrect.">
            <a:extLst>
              <a:ext uri="{FF2B5EF4-FFF2-40B4-BE49-F238E27FC236}">
                <a16:creationId xmlns:a16="http://schemas.microsoft.com/office/drawing/2014/main" id="{D37CE25F-188B-DA7B-2A36-B248C33CF297}"/>
              </a:ext>
            </a:extLst>
          </p:cNvPr>
          <p:cNvPicPr>
            <a:picLocks noChangeAspect="1"/>
          </p:cNvPicPr>
          <p:nvPr/>
        </p:nvPicPr>
        <p:blipFill>
          <a:blip r:embed="rId6"/>
          <a:stretch>
            <a:fillRect/>
          </a:stretch>
        </p:blipFill>
        <p:spPr>
          <a:xfrm>
            <a:off x="4325161" y="1864722"/>
            <a:ext cx="7222310" cy="4062549"/>
          </a:xfrm>
          <a:prstGeom prst="rect">
            <a:avLst/>
          </a:prstGeom>
        </p:spPr>
      </p:pic>
      <p:pic>
        <p:nvPicPr>
          <p:cNvPr id="43" name="Picture 42" descr="A close-up of a product&#10;&#10;AI-generated content may be incorrect.">
            <a:extLst>
              <a:ext uri="{FF2B5EF4-FFF2-40B4-BE49-F238E27FC236}">
                <a16:creationId xmlns:a16="http://schemas.microsoft.com/office/drawing/2014/main" id="{50005C9F-3BAA-794C-657A-6E1B15E4F072}"/>
              </a:ext>
            </a:extLst>
          </p:cNvPr>
          <p:cNvPicPr>
            <a:picLocks noChangeAspect="1"/>
          </p:cNvPicPr>
          <p:nvPr/>
        </p:nvPicPr>
        <p:blipFill>
          <a:blip r:embed="rId7"/>
          <a:stretch>
            <a:fillRect/>
          </a:stretch>
        </p:blipFill>
        <p:spPr>
          <a:xfrm>
            <a:off x="4387960" y="1757502"/>
            <a:ext cx="7231696" cy="4067829"/>
          </a:xfrm>
          <a:prstGeom prst="rect">
            <a:avLst/>
          </a:prstGeom>
        </p:spPr>
      </p:pic>
    </p:spTree>
    <p:extLst>
      <p:ext uri="{BB962C8B-B14F-4D97-AF65-F5344CB8AC3E}">
        <p14:creationId xmlns:p14="http://schemas.microsoft.com/office/powerpoint/2010/main" val="158708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042DA-5DC2-3C79-1679-8ECFEE7FC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AD7D0-464A-86BA-9A18-DDDB2AC71485}"/>
              </a:ext>
            </a:extLst>
          </p:cNvPr>
          <p:cNvSpPr>
            <a:spLocks noGrp="1"/>
          </p:cNvSpPr>
          <p:nvPr>
            <p:ph type="title"/>
          </p:nvPr>
        </p:nvSpPr>
        <p:spPr>
          <a:xfrm>
            <a:off x="1078992" y="365760"/>
            <a:ext cx="10506456" cy="1655064"/>
          </a:xfrm>
        </p:spPr>
        <p:txBody>
          <a:bodyPr anchor="b">
            <a:normAutofit/>
          </a:bodyPr>
          <a:lstStyle/>
          <a:p>
            <a:r>
              <a:rPr lang="en-US" dirty="0"/>
              <a:t>Solution:</a:t>
            </a:r>
          </a:p>
        </p:txBody>
      </p:sp>
      <p:sp>
        <p:nvSpPr>
          <p:cNvPr id="3" name="Content Placeholder 2">
            <a:extLst>
              <a:ext uri="{FF2B5EF4-FFF2-40B4-BE49-F238E27FC236}">
                <a16:creationId xmlns:a16="http://schemas.microsoft.com/office/drawing/2014/main" id="{2DF5A610-26BF-64F3-6E9F-DF86A1C62730}"/>
              </a:ext>
            </a:extLst>
          </p:cNvPr>
          <p:cNvSpPr>
            <a:spLocks noGrp="1"/>
          </p:cNvSpPr>
          <p:nvPr>
            <p:ph sz="half" idx="1"/>
          </p:nvPr>
        </p:nvSpPr>
        <p:spPr>
          <a:xfrm>
            <a:off x="1097280" y="2432304"/>
            <a:ext cx="3108960" cy="3412370"/>
          </a:xfrm>
        </p:spPr>
        <p:txBody>
          <a:bodyPr>
            <a:normAutofit/>
          </a:bodyPr>
          <a:lstStyle/>
          <a:p>
            <a:pPr marL="342900" indent="-342900">
              <a:buFont typeface="Arial" panose="020B0604020202020204" pitchFamily="34" charset="0"/>
              <a:buChar char="•"/>
            </a:pPr>
            <a:r>
              <a:rPr lang="en-US" dirty="0"/>
              <a:t>Evaluating credibility in marketing</a:t>
            </a:r>
          </a:p>
          <a:p>
            <a:pPr marL="342900" indent="-342900">
              <a:buFont typeface="Arial" panose="020B0604020202020204" pitchFamily="34" charset="0"/>
              <a:buChar char="•"/>
            </a:pPr>
            <a:r>
              <a:rPr lang="en-US" dirty="0"/>
              <a:t>The role of consumer awareness</a:t>
            </a:r>
          </a:p>
          <a:p>
            <a:pPr marL="342900" indent="-342900">
              <a:buFont typeface="Arial" panose="020B0604020202020204" pitchFamily="34" charset="0"/>
              <a:buChar char="•"/>
            </a:pPr>
            <a:r>
              <a:rPr lang="en-US" dirty="0"/>
              <a:t>Need for automated systems</a:t>
            </a:r>
          </a:p>
          <a:p>
            <a:pPr marL="342900" indent="-342900">
              <a:buFont typeface="Arial" panose="020B0604020202020204" pitchFamily="34" charset="0"/>
              <a:buChar char="•"/>
            </a:pPr>
            <a:r>
              <a:rPr lang="en-US" dirty="0"/>
              <a:t>Benefits of data analysis in longevity research</a:t>
            </a:r>
          </a:p>
          <a:p>
            <a:pPr marL="342900" indent="-342900">
              <a:buFont typeface="Arial" panose="020B0604020202020204" pitchFamily="34" charset="0"/>
              <a:buChar char="•"/>
            </a:pPr>
            <a:r>
              <a:rPr lang="en-US" dirty="0"/>
              <a:t>NLP applications</a:t>
            </a:r>
          </a:p>
        </p:txBody>
      </p:sp>
      <p:pic>
        <p:nvPicPr>
          <p:cNvPr id="7" name="Picture 6" descr="A screenshot of a website&#10;&#10;AI-generated content may be incorrect.">
            <a:extLst>
              <a:ext uri="{FF2B5EF4-FFF2-40B4-BE49-F238E27FC236}">
                <a16:creationId xmlns:a16="http://schemas.microsoft.com/office/drawing/2014/main" id="{E7A105CD-E1A7-21A5-D2B4-C4E9140B21A5}"/>
              </a:ext>
            </a:extLst>
          </p:cNvPr>
          <p:cNvPicPr>
            <a:picLocks noChangeAspect="1"/>
          </p:cNvPicPr>
          <p:nvPr/>
        </p:nvPicPr>
        <p:blipFill>
          <a:blip r:embed="rId2"/>
          <a:stretch>
            <a:fillRect/>
          </a:stretch>
        </p:blipFill>
        <p:spPr>
          <a:xfrm>
            <a:off x="4736592" y="2015109"/>
            <a:ext cx="6620256" cy="3723893"/>
          </a:xfrm>
          <a:prstGeom prst="rect">
            <a:avLst/>
          </a:prstGeom>
          <a:noFill/>
        </p:spPr>
      </p:pic>
      <p:sp>
        <p:nvSpPr>
          <p:cNvPr id="9" name="Slide Number Placeholder 8">
            <a:extLst>
              <a:ext uri="{FF2B5EF4-FFF2-40B4-BE49-F238E27FC236}">
                <a16:creationId xmlns:a16="http://schemas.microsoft.com/office/drawing/2014/main" id="{281A06F4-A31E-40A0-AC92-50FDADFC74E9}"/>
              </a:ext>
            </a:extLst>
          </p:cNvPr>
          <p:cNvSpPr>
            <a:spLocks noGrp="1"/>
          </p:cNvSpPr>
          <p:nvPr>
            <p:ph type="sldNum" sz="quarter" idx="12"/>
          </p:nvPr>
        </p:nvSpPr>
        <p:spPr>
          <a:xfrm>
            <a:off x="9375912" y="6563001"/>
            <a:ext cx="2743200" cy="228600"/>
          </a:xfrm>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4</a:t>
            </a:fld>
            <a:endParaRPr lang="en-US" sz="900"/>
          </a:p>
        </p:txBody>
      </p:sp>
      <p:pic>
        <p:nvPicPr>
          <p:cNvPr id="10" name="Picture 9" descr="A person with a large belly&#10;&#10;AI-generated content may be incorrect.">
            <a:extLst>
              <a:ext uri="{FF2B5EF4-FFF2-40B4-BE49-F238E27FC236}">
                <a16:creationId xmlns:a16="http://schemas.microsoft.com/office/drawing/2014/main" id="{EE0A89A1-F5AC-B876-D8D0-BB22AC035437}"/>
              </a:ext>
            </a:extLst>
          </p:cNvPr>
          <p:cNvPicPr>
            <a:picLocks noChangeAspect="1"/>
          </p:cNvPicPr>
          <p:nvPr/>
        </p:nvPicPr>
        <p:blipFill>
          <a:blip r:embed="rId3"/>
          <a:stretch>
            <a:fillRect/>
          </a:stretch>
        </p:blipFill>
        <p:spPr>
          <a:xfrm>
            <a:off x="4832606" y="1865173"/>
            <a:ext cx="6619386" cy="4193177"/>
          </a:xfrm>
          <a:prstGeom prst="rect">
            <a:avLst/>
          </a:prstGeom>
        </p:spPr>
      </p:pic>
      <p:pic>
        <p:nvPicPr>
          <p:cNvPr id="12" name="Picture 11" descr="A black and white photo of two people&#10;&#10;AI-generated content may be incorrect.">
            <a:extLst>
              <a:ext uri="{FF2B5EF4-FFF2-40B4-BE49-F238E27FC236}">
                <a16:creationId xmlns:a16="http://schemas.microsoft.com/office/drawing/2014/main" id="{3071BBE0-2BD9-8997-1D09-AE1654418E47}"/>
              </a:ext>
            </a:extLst>
          </p:cNvPr>
          <p:cNvPicPr>
            <a:picLocks noChangeAspect="1"/>
          </p:cNvPicPr>
          <p:nvPr/>
        </p:nvPicPr>
        <p:blipFill>
          <a:blip r:embed="rId4"/>
          <a:stretch>
            <a:fillRect/>
          </a:stretch>
        </p:blipFill>
        <p:spPr>
          <a:xfrm>
            <a:off x="4965194" y="1731128"/>
            <a:ext cx="6620254" cy="4193177"/>
          </a:xfrm>
          <a:prstGeom prst="rect">
            <a:avLst/>
          </a:prstGeom>
        </p:spPr>
      </p:pic>
      <p:pic>
        <p:nvPicPr>
          <p:cNvPr id="14" name="Picture 13" descr="A black and white text overlay&#10;&#10;AI-generated content may be incorrect.">
            <a:extLst>
              <a:ext uri="{FF2B5EF4-FFF2-40B4-BE49-F238E27FC236}">
                <a16:creationId xmlns:a16="http://schemas.microsoft.com/office/drawing/2014/main" id="{6042E7D1-AB7D-56C7-F64E-C1E25B8235E2}"/>
              </a:ext>
            </a:extLst>
          </p:cNvPr>
          <p:cNvPicPr>
            <a:picLocks noChangeAspect="1"/>
          </p:cNvPicPr>
          <p:nvPr/>
        </p:nvPicPr>
        <p:blipFill>
          <a:blip r:embed="rId5"/>
          <a:stretch>
            <a:fillRect/>
          </a:stretch>
        </p:blipFill>
        <p:spPr>
          <a:xfrm>
            <a:off x="5097781" y="1644502"/>
            <a:ext cx="6620255" cy="4193177"/>
          </a:xfrm>
          <a:prstGeom prst="rect">
            <a:avLst/>
          </a:prstGeom>
        </p:spPr>
      </p:pic>
      <p:pic>
        <p:nvPicPr>
          <p:cNvPr id="16" name="Picture 15" descr="A person holding a phone&#10;&#10;AI-generated content may be incorrect.">
            <a:extLst>
              <a:ext uri="{FF2B5EF4-FFF2-40B4-BE49-F238E27FC236}">
                <a16:creationId xmlns:a16="http://schemas.microsoft.com/office/drawing/2014/main" id="{EF9C5528-A37B-E07F-AFB6-072DBA0AE877}"/>
              </a:ext>
            </a:extLst>
          </p:cNvPr>
          <p:cNvPicPr>
            <a:picLocks noChangeAspect="1"/>
          </p:cNvPicPr>
          <p:nvPr/>
        </p:nvPicPr>
        <p:blipFill>
          <a:blip r:embed="rId6"/>
          <a:stretch>
            <a:fillRect/>
          </a:stretch>
        </p:blipFill>
        <p:spPr>
          <a:xfrm>
            <a:off x="5231238" y="1545335"/>
            <a:ext cx="6619386" cy="4193667"/>
          </a:xfrm>
          <a:prstGeom prst="rect">
            <a:avLst/>
          </a:prstGeom>
        </p:spPr>
      </p:pic>
    </p:spTree>
    <p:extLst>
      <p:ext uri="{BB962C8B-B14F-4D97-AF65-F5344CB8AC3E}">
        <p14:creationId xmlns:p14="http://schemas.microsoft.com/office/powerpoint/2010/main" val="7868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877824" y="592183"/>
            <a:ext cx="10460736" cy="3019697"/>
          </a:xfrm>
          <a:noFill/>
        </p:spPr>
        <p:txBody>
          <a:bodyPr>
            <a:noAutofit/>
          </a:bodyPr>
          <a:lstStyle/>
          <a:p>
            <a:r>
              <a:rPr lang="en-US" dirty="0"/>
              <a:t>Our contribution:</a:t>
            </a:r>
            <a:br>
              <a:rPr lang="en-US" dirty="0"/>
            </a:br>
            <a:r>
              <a:rPr lang="en-US" dirty="0"/>
              <a:t>Extending Youth Scientifically </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865632" y="3827422"/>
            <a:ext cx="10460736" cy="1249680"/>
          </a:xfrm>
          <a:noFill/>
        </p:spPr>
        <p:txBody>
          <a:bodyPr>
            <a:noAutofit/>
          </a:bodyPr>
          <a:lstStyle/>
          <a:p>
            <a:r>
              <a:rPr lang="en-DE"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science and AI based </a:t>
            </a:r>
            <a:r>
              <a:rPr lang="en-DE" sz="1800" dirty="0">
                <a:effectLst/>
                <a:latin typeface="Calibri" panose="020F0502020204030204" pitchFamily="34" charset="0"/>
                <a:ea typeface="Calibri" panose="020F0502020204030204" pitchFamily="34" charset="0"/>
                <a:cs typeface="Times New Roman" panose="02020603050405020304" pitchFamily="18" charset="0"/>
              </a:rPr>
              <a:t>application that </a:t>
            </a:r>
            <a:r>
              <a:rPr lang="en-US" sz="1800" dirty="0">
                <a:effectLst/>
                <a:latin typeface="Calibri" panose="020F0502020204030204" pitchFamily="34" charset="0"/>
                <a:ea typeface="Calibri" panose="020F0502020204030204" pitchFamily="34" charset="0"/>
                <a:cs typeface="Times New Roman" panose="02020603050405020304" pitchFamily="18" charset="0"/>
              </a:rPr>
              <a:t>filters</a:t>
            </a:r>
            <a:r>
              <a:rPr lang="en-DE"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scientific information</a:t>
            </a:r>
            <a:r>
              <a:rPr lang="en-DE"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articles </a:t>
            </a:r>
            <a:r>
              <a:rPr lang="en-DE" sz="1800" dirty="0">
                <a:effectLst/>
                <a:latin typeface="Calibri" panose="020F0502020204030204" pitchFamily="34" charset="0"/>
                <a:ea typeface="Calibri" panose="020F0502020204030204" pitchFamily="34" charset="0"/>
                <a:cs typeface="Times New Roman" panose="02020603050405020304" pitchFamily="18" charset="0"/>
              </a:rPr>
              <a:t>from multiple sources and </a:t>
            </a:r>
            <a:r>
              <a:rPr lang="en-US" sz="1800" dirty="0">
                <a:effectLst/>
                <a:latin typeface="Calibri" panose="020F0502020204030204" pitchFamily="34" charset="0"/>
                <a:ea typeface="Calibri" panose="020F0502020204030204" pitchFamily="34" charset="0"/>
                <a:cs typeface="Times New Roman" panose="02020603050405020304" pitchFamily="18" charset="0"/>
              </a:rPr>
              <a:t>helps to </a:t>
            </a:r>
            <a:r>
              <a:rPr lang="en-US" sz="1800" dirty="0">
                <a:latin typeface="Calibri" panose="020F0502020204030204" pitchFamily="34" charset="0"/>
                <a:ea typeface="Calibri" panose="020F0502020204030204" pitchFamily="34" charset="0"/>
                <a:cs typeface="Times New Roman" panose="02020603050405020304" pitchFamily="18" charset="0"/>
              </a:rPr>
              <a:t>classify, summarize and assigns relevance to</a:t>
            </a:r>
            <a:r>
              <a:rPr lang="en-DE" sz="1800" dirty="0">
                <a:effectLst/>
                <a:latin typeface="Calibri" panose="020F0502020204030204" pitchFamily="34" charset="0"/>
                <a:ea typeface="Calibri" panose="020F0502020204030204" pitchFamily="34" charset="0"/>
                <a:cs typeface="Times New Roman" panose="02020603050405020304" pitchFamily="18" charset="0"/>
              </a:rPr>
              <a:t> these articles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can</a:t>
            </a:r>
            <a:r>
              <a:rPr lang="en-DE" sz="1800" dirty="0">
                <a:effectLst/>
                <a:latin typeface="Calibri" panose="020F0502020204030204" pitchFamily="34" charset="0"/>
                <a:ea typeface="Calibri" panose="020F0502020204030204" pitchFamily="34" charset="0"/>
                <a:cs typeface="Times New Roman" panose="02020603050405020304" pitchFamily="18" charset="0"/>
              </a:rPr>
              <a:t> change over time, providing insights into longevity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news</a:t>
            </a:r>
            <a:r>
              <a:rPr lang="en-DE"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a:effectLst/>
                <a:latin typeface="Calibri" panose="020F0502020204030204" pitchFamily="34" charset="0"/>
                <a:ea typeface="Calibri" panose="020F0502020204030204" pitchFamily="34" charset="0"/>
                <a:cs typeface="Times New Roman" panose="02020603050405020304" pitchFamily="18" charset="0"/>
              </a:rPr>
              <a:t>understands </a:t>
            </a:r>
            <a:r>
              <a:rPr lang="en-DE" sz="1800" dirty="0">
                <a:effectLst/>
                <a:latin typeface="Calibri" panose="020F0502020204030204" pitchFamily="34" charset="0"/>
                <a:ea typeface="Calibri" panose="020F0502020204030204" pitchFamily="34" charset="0"/>
                <a:cs typeface="Times New Roman" panose="02020603050405020304" pitchFamily="18" charset="0"/>
              </a:rPr>
              <a:t>audience interest</a:t>
            </a:r>
            <a:endParaRPr lang="en-US" dirty="0"/>
          </a:p>
        </p:txBody>
      </p:sp>
    </p:spTree>
    <p:extLst>
      <p:ext uri="{BB962C8B-B14F-4D97-AF65-F5344CB8AC3E}">
        <p14:creationId xmlns:p14="http://schemas.microsoft.com/office/powerpoint/2010/main" val="11850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9" name="Picture 8" descr="A diagram of a software development&#10;&#10;AI-generated content may be incorrect.">
            <a:extLst>
              <a:ext uri="{FF2B5EF4-FFF2-40B4-BE49-F238E27FC236}">
                <a16:creationId xmlns:a16="http://schemas.microsoft.com/office/drawing/2014/main" id="{19F0C17F-9EB6-1F4C-D36C-691CA9BCBD94}"/>
              </a:ext>
            </a:extLst>
          </p:cNvPr>
          <p:cNvPicPr>
            <a:picLocks noChangeAspect="1"/>
          </p:cNvPicPr>
          <p:nvPr/>
        </p:nvPicPr>
        <p:blipFill>
          <a:blip r:embed="rId2"/>
          <a:stretch>
            <a:fillRect/>
          </a:stretch>
        </p:blipFill>
        <p:spPr>
          <a:xfrm>
            <a:off x="5294811" y="1925175"/>
            <a:ext cx="6541443" cy="4360962"/>
          </a:xfrm>
          <a:prstGeom prst="rect">
            <a:avLst/>
          </a:prstGeom>
        </p:spPr>
      </p:pic>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078992" y="365760"/>
            <a:ext cx="10277856" cy="1655064"/>
          </a:xfrm>
          <a:noFill/>
        </p:spPr>
        <p:txBody>
          <a:bodyPr anchor="b">
            <a:noAutofit/>
          </a:bodyPr>
          <a:lstStyle/>
          <a:p>
            <a:r>
              <a:rPr lang="en-US" dirty="0"/>
              <a:t>Tech Stack &amp; Tools: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53430" y="2496312"/>
            <a:ext cx="6327648" cy="3218688"/>
          </a:xfrm>
          <a:noFill/>
        </p:spPr>
        <p:txBody>
          <a:bodyPr>
            <a:noAutofit/>
          </a:bodyPr>
          <a:lstStyle/>
          <a:p>
            <a:pPr marL="342900" indent="-342900">
              <a:buFont typeface="Arial" panose="020B0604020202020204" pitchFamily="34" charset="0"/>
              <a:buChar char="•"/>
            </a:pPr>
            <a:r>
              <a:rPr lang="en-US" dirty="0"/>
              <a:t>Data: Web Scraping APIs</a:t>
            </a:r>
          </a:p>
          <a:p>
            <a:pPr marL="342900" indent="-342900">
              <a:buFont typeface="Arial" panose="020B0604020202020204" pitchFamily="34" charset="0"/>
              <a:buChar char="•"/>
            </a:pPr>
            <a:r>
              <a:rPr lang="en-US" dirty="0"/>
              <a:t>Hosting: IONOS www.jesusbasail.com</a:t>
            </a:r>
          </a:p>
          <a:p>
            <a:pPr marL="342900" indent="-342900">
              <a:buFont typeface="Arial" panose="020B0604020202020204" pitchFamily="34" charset="0"/>
              <a:buChar char="•"/>
            </a:pPr>
            <a:r>
              <a:rPr lang="en-US" dirty="0"/>
              <a:t>Backend: PHP, Python, GitHub</a:t>
            </a:r>
          </a:p>
          <a:p>
            <a:pPr marL="342900" indent="-342900">
              <a:buFont typeface="Arial" panose="020B0604020202020204" pitchFamily="34" charset="0"/>
              <a:buChar char="•"/>
            </a:pPr>
            <a:r>
              <a:rPr lang="en-US" dirty="0"/>
              <a:t>Frontend: </a:t>
            </a:r>
            <a:r>
              <a:rPr lang="en-US" dirty="0" err="1"/>
              <a:t>Wordpress</a:t>
            </a:r>
            <a:r>
              <a:rPr lang="en-US" dirty="0"/>
              <a:t> / </a:t>
            </a:r>
            <a:r>
              <a:rPr lang="en-US" dirty="0" err="1"/>
              <a:t>Streamlit</a:t>
            </a:r>
            <a:endParaRPr lang="en-US" dirty="0"/>
          </a:p>
          <a:p>
            <a:pPr marL="342900" indent="-342900">
              <a:buFont typeface="Arial" panose="020B0604020202020204" pitchFamily="34" charset="0"/>
              <a:buChar char="•"/>
            </a:pPr>
            <a:r>
              <a:rPr lang="en-US" dirty="0"/>
              <a:t>Engine: LLM: Meta-Llama-3-8B / all-mpnet-base-v2</a:t>
            </a:r>
          </a:p>
          <a:p>
            <a:pPr marL="342900" indent="-342900">
              <a:buFont typeface="Arial" panose="020B0604020202020204" pitchFamily="34" charset="0"/>
              <a:buChar char="•"/>
            </a:pPr>
            <a:r>
              <a:rPr lang="en-US" dirty="0"/>
              <a:t>Storage for Scraping: AWS- S3</a:t>
            </a:r>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6</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078992" y="365760"/>
            <a:ext cx="10277856" cy="1655064"/>
          </a:xfrm>
          <a:noFill/>
        </p:spPr>
        <p:txBody>
          <a:bodyPr>
            <a:noAutofit/>
          </a:bodyPr>
          <a:lstStyle/>
          <a:p>
            <a:r>
              <a:rPr lang="en-US" dirty="0"/>
              <a:t>Features &amp; Functionality</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3575304" y="2441448"/>
            <a:ext cx="3602736" cy="3575304"/>
          </a:xfrm>
          <a:noFill/>
        </p:spPr>
        <p:txBody>
          <a:bodyPr vert="horz" lIns="91440" tIns="45720" rIns="91440" bIns="45720" rtlCol="0" anchor="t">
            <a:noAutofit/>
          </a:bodyPr>
          <a:lstStyle/>
          <a:p>
            <a:r>
              <a:rPr lang="en-US" dirty="0"/>
              <a:t>•	Key Features:</a:t>
            </a:r>
          </a:p>
          <a:p>
            <a:r>
              <a:rPr lang="en-US" dirty="0"/>
              <a:t>1.	Real-Time News Feed: Aggregates the latest news from various trusted sources.</a:t>
            </a:r>
          </a:p>
          <a:p>
            <a:r>
              <a:rPr lang="en-US" dirty="0"/>
              <a:t>2.	Aging Algorithm: Analyzes articles based on how engagement changes over time (comments, shares, etc.).</a:t>
            </a:r>
          </a:p>
        </p:txBody>
      </p:sp>
      <p:sp>
        <p:nvSpPr>
          <p:cNvPr id="4" name="Content Placeholder 3">
            <a:extLst>
              <a:ext uri="{FF2B5EF4-FFF2-40B4-BE49-F238E27FC236}">
                <a16:creationId xmlns:a16="http://schemas.microsoft.com/office/drawing/2014/main" id="{D97126AE-AE4A-97A5-21F5-E5ACF7E0605F}"/>
              </a:ext>
            </a:extLst>
          </p:cNvPr>
          <p:cNvSpPr>
            <a:spLocks noGrp="1"/>
          </p:cNvSpPr>
          <p:nvPr>
            <p:ph idx="13"/>
          </p:nvPr>
        </p:nvSpPr>
        <p:spPr>
          <a:xfrm>
            <a:off x="7671816" y="2441448"/>
            <a:ext cx="3602736" cy="3575304"/>
          </a:xfrm>
          <a:noFill/>
        </p:spPr>
        <p:txBody>
          <a:bodyPr vert="horz" lIns="91440" tIns="45720" rIns="91440" bIns="45720" rtlCol="0" anchor="t">
            <a:normAutofit/>
          </a:bodyPr>
          <a:lstStyle/>
          <a:p>
            <a:r>
              <a:rPr lang="en-US" dirty="0"/>
              <a:t>3.	User Dashboard: Allows users to see how news stories evolve in relevance and engagement.</a:t>
            </a:r>
          </a:p>
          <a:p>
            <a:r>
              <a:rPr lang="en-US" dirty="0"/>
              <a:t>4.	Search Functionality: Users can search and filter news based on age, topic, and source.</a:t>
            </a:r>
          </a:p>
        </p:txBody>
      </p:sp>
      <p:sp>
        <p:nvSpPr>
          <p:cNvPr id="13" name="Slide Number Placeholder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7</a:t>
            </a:fld>
            <a:endParaRPr lang="en-US" dirty="0"/>
          </a:p>
        </p:txBody>
      </p:sp>
    </p:spTree>
    <p:extLst>
      <p:ext uri="{BB962C8B-B14F-4D97-AF65-F5344CB8AC3E}">
        <p14:creationId xmlns:p14="http://schemas.microsoft.com/office/powerpoint/2010/main" val="1210802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078992" y="365760"/>
            <a:ext cx="10277856" cy="1655064"/>
          </a:xfrm>
          <a:noFill/>
        </p:spPr>
        <p:txBody>
          <a:bodyPr>
            <a:noAutofit/>
          </a:bodyPr>
          <a:lstStyle/>
          <a:p>
            <a:r>
              <a:rPr lang="en-US" dirty="0"/>
              <a:t>Code &amp; Technical Details</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idx="1"/>
          </p:nvPr>
        </p:nvSpPr>
        <p:spPr>
          <a:xfrm>
            <a:off x="1078992" y="2146227"/>
            <a:ext cx="6327648" cy="3090672"/>
          </a:xfrm>
          <a:noFill/>
        </p:spPr>
        <p:txBody>
          <a:bodyPr vert="horz" lIns="91440" tIns="45720" rIns="91440" bIns="45720" rtlCol="0" anchor="t">
            <a:normAutofit fontScale="40000" lnSpcReduction="20000"/>
          </a:bodyPr>
          <a:lstStyle/>
          <a:p>
            <a:r>
              <a:rPr lang="en-US" dirty="0"/>
              <a:t>Content:</a:t>
            </a:r>
          </a:p>
          <a:p>
            <a:r>
              <a:rPr lang="en-US" dirty="0"/>
              <a:t>•	Code Snippet:</a:t>
            </a:r>
          </a:p>
          <a:p>
            <a:r>
              <a:rPr lang="en-US" dirty="0"/>
              <a:t>"Here’s a simple function that fetches news articles based on a specific keyword and tracks the number of shares and comments over time."</a:t>
            </a:r>
          </a:p>
          <a:p>
            <a:r>
              <a:rPr lang="en-US" dirty="0"/>
              <a:t>•	def </a:t>
            </a:r>
            <a:r>
              <a:rPr lang="en-US" dirty="0" err="1"/>
              <a:t>fetch_news_data</a:t>
            </a:r>
            <a:r>
              <a:rPr lang="en-US" dirty="0"/>
              <a:t>(keyword):</a:t>
            </a:r>
          </a:p>
          <a:p>
            <a:r>
              <a:rPr lang="en-US" dirty="0"/>
              <a:t>•	    # Fetches articles based on the keyword and analyzes user engagement</a:t>
            </a:r>
          </a:p>
          <a:p>
            <a:r>
              <a:rPr lang="en-US" dirty="0"/>
              <a:t>•	    articles = </a:t>
            </a:r>
            <a:r>
              <a:rPr lang="en-US" dirty="0" err="1"/>
              <a:t>get_articles_from_api</a:t>
            </a:r>
            <a:r>
              <a:rPr lang="en-US" dirty="0"/>
              <a:t>(keyword)</a:t>
            </a:r>
          </a:p>
          <a:p>
            <a:r>
              <a:rPr lang="en-US" dirty="0"/>
              <a:t>•	    for article in articles:</a:t>
            </a:r>
          </a:p>
          <a:p>
            <a:r>
              <a:rPr lang="en-US" dirty="0"/>
              <a:t>•	        </a:t>
            </a:r>
            <a:r>
              <a:rPr lang="en-US" dirty="0" err="1"/>
              <a:t>analyze_engagement</a:t>
            </a:r>
            <a:r>
              <a:rPr lang="en-US" dirty="0"/>
              <a:t>(article)</a:t>
            </a:r>
          </a:p>
          <a:p>
            <a:r>
              <a:rPr lang="en-US" dirty="0"/>
              <a:t>•	    return articles</a:t>
            </a:r>
          </a:p>
          <a:p>
            <a:r>
              <a:rPr lang="en-US" dirty="0"/>
              <a:t>•	Challenges:</a:t>
            </a:r>
          </a:p>
          <a:p>
            <a:r>
              <a:rPr lang="en-US" dirty="0"/>
              <a:t>o	Challenge 1: Scraping data from dynamic websites with JavaScript content.</a:t>
            </a:r>
          </a:p>
          <a:p>
            <a:r>
              <a:rPr lang="en-US" dirty="0"/>
              <a:t>o	Solution: Used Selenium with Python to dynamically load JavaScript-based content.</a:t>
            </a:r>
          </a:p>
          <a:p>
            <a:r>
              <a:rPr lang="en-US" dirty="0"/>
              <a:t>o	Challenge 2: Managing the aging data (especially in terms of user engagement over time).</a:t>
            </a:r>
          </a:p>
          <a:p>
            <a:r>
              <a:rPr lang="en-US" dirty="0"/>
              <a:t>o	Solution: Created an algorithm to monitor the number of shares, comments, and other engagement metrics over set intervals.</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8</a:t>
            </a:fld>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7083A-7218-AC1D-3E3A-E9901536A2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BF6CE-A46C-5786-0978-9C6FCE7B5A99}"/>
              </a:ext>
            </a:extLst>
          </p:cNvPr>
          <p:cNvSpPr>
            <a:spLocks noGrp="1"/>
          </p:cNvSpPr>
          <p:nvPr>
            <p:ph type="title"/>
          </p:nvPr>
        </p:nvSpPr>
        <p:spPr>
          <a:xfrm>
            <a:off x="1078992" y="365760"/>
            <a:ext cx="10277856" cy="1655064"/>
          </a:xfrm>
          <a:noFill/>
        </p:spPr>
        <p:txBody>
          <a:bodyPr>
            <a:noAutofit/>
          </a:bodyPr>
          <a:lstStyle/>
          <a:p>
            <a:r>
              <a:rPr lang="en-US" dirty="0"/>
              <a:t>Code &amp; Technical Details</a:t>
            </a:r>
          </a:p>
        </p:txBody>
      </p:sp>
      <p:sp>
        <p:nvSpPr>
          <p:cNvPr id="3" name="Content Placeholder 2">
            <a:extLst>
              <a:ext uri="{FF2B5EF4-FFF2-40B4-BE49-F238E27FC236}">
                <a16:creationId xmlns:a16="http://schemas.microsoft.com/office/drawing/2014/main" id="{75D380EB-A035-7A67-54E3-A1DCD9D24813}"/>
              </a:ext>
            </a:extLst>
          </p:cNvPr>
          <p:cNvSpPr>
            <a:spLocks noGrp="1"/>
          </p:cNvSpPr>
          <p:nvPr>
            <p:ph idx="1"/>
          </p:nvPr>
        </p:nvSpPr>
        <p:spPr>
          <a:xfrm>
            <a:off x="1078992" y="2146227"/>
            <a:ext cx="6327648" cy="3090672"/>
          </a:xfrm>
          <a:noFill/>
        </p:spPr>
        <p:txBody>
          <a:bodyPr vert="horz" lIns="91440" tIns="45720" rIns="91440" bIns="45720" rtlCol="0" anchor="t">
            <a:normAutofit fontScale="40000" lnSpcReduction="20000"/>
          </a:bodyPr>
          <a:lstStyle/>
          <a:p>
            <a:r>
              <a:rPr lang="en-US" dirty="0"/>
              <a:t>Content:</a:t>
            </a:r>
          </a:p>
          <a:p>
            <a:r>
              <a:rPr lang="en-US" dirty="0"/>
              <a:t>•	Code Snippet:</a:t>
            </a:r>
          </a:p>
          <a:p>
            <a:r>
              <a:rPr lang="en-US" dirty="0"/>
              <a:t>"Here’s a simple function that fetches news articles based on a specific keyword and tracks the number of shares and comments over time."</a:t>
            </a:r>
          </a:p>
          <a:p>
            <a:r>
              <a:rPr lang="en-US" dirty="0"/>
              <a:t>•	def </a:t>
            </a:r>
            <a:r>
              <a:rPr lang="en-US" dirty="0" err="1"/>
              <a:t>fetch_news_data</a:t>
            </a:r>
            <a:r>
              <a:rPr lang="en-US" dirty="0"/>
              <a:t>(keyword):</a:t>
            </a:r>
          </a:p>
          <a:p>
            <a:r>
              <a:rPr lang="en-US" dirty="0"/>
              <a:t>•	    # Fetches articles based on the keyword and analyzes user engagement</a:t>
            </a:r>
          </a:p>
          <a:p>
            <a:r>
              <a:rPr lang="en-US" dirty="0"/>
              <a:t>•	    articles = </a:t>
            </a:r>
            <a:r>
              <a:rPr lang="en-US" dirty="0" err="1"/>
              <a:t>get_articles_from_api</a:t>
            </a:r>
            <a:r>
              <a:rPr lang="en-US" dirty="0"/>
              <a:t>(keyword)</a:t>
            </a:r>
          </a:p>
          <a:p>
            <a:r>
              <a:rPr lang="en-US" dirty="0"/>
              <a:t>•	    for article in articles:</a:t>
            </a:r>
          </a:p>
          <a:p>
            <a:r>
              <a:rPr lang="en-US" dirty="0"/>
              <a:t>•	        </a:t>
            </a:r>
            <a:r>
              <a:rPr lang="en-US" dirty="0" err="1"/>
              <a:t>analyze_engagement</a:t>
            </a:r>
            <a:r>
              <a:rPr lang="en-US" dirty="0"/>
              <a:t>(article)</a:t>
            </a:r>
          </a:p>
          <a:p>
            <a:r>
              <a:rPr lang="en-US" dirty="0"/>
              <a:t>•	    return articles</a:t>
            </a:r>
          </a:p>
          <a:p>
            <a:r>
              <a:rPr lang="en-US" dirty="0"/>
              <a:t>•	Challenges:</a:t>
            </a:r>
          </a:p>
          <a:p>
            <a:r>
              <a:rPr lang="en-US" dirty="0"/>
              <a:t>o	Challenge 1: Scraping data from dynamic websites with JavaScript content.</a:t>
            </a:r>
          </a:p>
          <a:p>
            <a:r>
              <a:rPr lang="en-US" dirty="0"/>
              <a:t>o	Solution: Used Selenium with Python to dynamically load JavaScript-based content.</a:t>
            </a:r>
          </a:p>
          <a:p>
            <a:r>
              <a:rPr lang="en-US" dirty="0"/>
              <a:t>o	Challenge 2: Managing the aging data (especially in terms of user engagement over time).</a:t>
            </a:r>
          </a:p>
          <a:p>
            <a:r>
              <a:rPr lang="en-US" dirty="0"/>
              <a:t>o	Solution: Created an algorithm to monitor the number of shares, comments, and other engagement metrics over set intervals.</a:t>
            </a:r>
          </a:p>
        </p:txBody>
      </p:sp>
      <p:sp>
        <p:nvSpPr>
          <p:cNvPr id="8" name="Slide Number Placeholder 7">
            <a:extLst>
              <a:ext uri="{FF2B5EF4-FFF2-40B4-BE49-F238E27FC236}">
                <a16:creationId xmlns:a16="http://schemas.microsoft.com/office/drawing/2014/main" id="{0C40F8F2-7727-2DA6-15C6-DA3B02D45F9E}"/>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9</a:t>
            </a:fld>
            <a:endParaRPr lang="en-US" dirty="0"/>
          </a:p>
        </p:txBody>
      </p:sp>
      <p:pic>
        <p:nvPicPr>
          <p:cNvPr id="5" name="Picture 4" descr="A graph of a number of clusters&#10;&#10;AI-generated content may be incorrect.">
            <a:extLst>
              <a:ext uri="{FF2B5EF4-FFF2-40B4-BE49-F238E27FC236}">
                <a16:creationId xmlns:a16="http://schemas.microsoft.com/office/drawing/2014/main" id="{D849B9A6-10EF-3768-AA3E-544AA2D959AA}"/>
              </a:ext>
            </a:extLst>
          </p:cNvPr>
          <p:cNvPicPr>
            <a:picLocks noChangeAspect="1"/>
          </p:cNvPicPr>
          <p:nvPr/>
        </p:nvPicPr>
        <p:blipFill>
          <a:blip r:embed="rId2"/>
          <a:stretch>
            <a:fillRect/>
          </a:stretch>
        </p:blipFill>
        <p:spPr>
          <a:xfrm>
            <a:off x="6157312" y="2050523"/>
            <a:ext cx="5720097" cy="3868267"/>
          </a:xfrm>
          <a:prstGeom prst="rect">
            <a:avLst/>
          </a:prstGeom>
        </p:spPr>
      </p:pic>
      <p:pic>
        <p:nvPicPr>
          <p:cNvPr id="7" name="Picture 6" descr="A diagram of a diagram&#10;&#10;AI-generated content may be incorrect.">
            <a:extLst>
              <a:ext uri="{FF2B5EF4-FFF2-40B4-BE49-F238E27FC236}">
                <a16:creationId xmlns:a16="http://schemas.microsoft.com/office/drawing/2014/main" id="{5FC38540-A2FE-5E60-8C0F-244F0524B3BC}"/>
              </a:ext>
            </a:extLst>
          </p:cNvPr>
          <p:cNvPicPr>
            <a:picLocks noChangeAspect="1"/>
          </p:cNvPicPr>
          <p:nvPr/>
        </p:nvPicPr>
        <p:blipFill>
          <a:blip r:embed="rId3"/>
          <a:stretch>
            <a:fillRect/>
          </a:stretch>
        </p:blipFill>
        <p:spPr>
          <a:xfrm>
            <a:off x="314591" y="2391468"/>
            <a:ext cx="5781409" cy="3690117"/>
          </a:xfrm>
          <a:prstGeom prst="rect">
            <a:avLst/>
          </a:prstGeom>
        </p:spPr>
      </p:pic>
    </p:spTree>
    <p:extLst>
      <p:ext uri="{BB962C8B-B14F-4D97-AF65-F5344CB8AC3E}">
        <p14:creationId xmlns:p14="http://schemas.microsoft.com/office/powerpoint/2010/main" val="34135539"/>
      </p:ext>
    </p:extLst>
  </p:cSld>
  <p:clrMapOvr>
    <a:masterClrMapping/>
  </p:clrMapOvr>
</p:sld>
</file>

<file path=ppt/theme/theme1.xml><?xml version="1.0" encoding="utf-8"?>
<a:theme xmlns:a="http://schemas.openxmlformats.org/drawingml/2006/main" name="Custom">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67F3CB5-3475-4129-AB60-D0C937DE91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Blue spheres presentation</Template>
  <TotalTime>0</TotalTime>
  <Words>871</Words>
  <Application>Microsoft Office PowerPoint</Application>
  <PresentationFormat>Widescreen</PresentationFormat>
  <Paragraphs>135</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Arial</vt:lpstr>
      <vt:lpstr>Calibri</vt:lpstr>
      <vt:lpstr>Custom</vt:lpstr>
      <vt:lpstr>Unlocking longevity</vt:lpstr>
      <vt:lpstr>Problem:</vt:lpstr>
      <vt:lpstr>Problem:</vt:lpstr>
      <vt:lpstr>Solution:</vt:lpstr>
      <vt:lpstr>Our contribution: Extending Youth Scientifically </vt:lpstr>
      <vt:lpstr>Tech Stack &amp; Tools:</vt:lpstr>
      <vt:lpstr>Features &amp; Functionality</vt:lpstr>
      <vt:lpstr>Code &amp; Technical Details</vt:lpstr>
      <vt:lpstr>Code &amp; Technical Details</vt:lpstr>
      <vt:lpstr>Product launch</vt:lpstr>
      <vt:lpstr>Results / Outcomes</vt:lpstr>
      <vt:lpstr>Results / Outcomes</vt:lpstr>
      <vt:lpstr>Conclusion &amp; Future Work</vt:lpstr>
      <vt:lpstr>Future:</vt:lpstr>
      <vt:lpstr>Thank you, questions?</vt:lpstr>
    </vt:vector>
  </TitlesOfParts>
  <Company>Candriam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GONZALEZ VAZQUEZ Jesus (CANDRIAM)</dc:creator>
  <cp:lastModifiedBy>GONZALEZ VAZQUEZ Jesus (CANDRIAM)</cp:lastModifiedBy>
  <cp:revision>2</cp:revision>
  <dcterms:created xsi:type="dcterms:W3CDTF">2025-04-08T10:26:11Z</dcterms:created>
  <dcterms:modified xsi:type="dcterms:W3CDTF">2025-04-08T16:01:16Z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